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0"/>
  </p:notesMasterIdLst>
  <p:handoutMasterIdLst>
    <p:handoutMasterId r:id="rId21"/>
  </p:handoutMasterIdLst>
  <p:sldIdLst>
    <p:sldId id="391" r:id="rId3"/>
    <p:sldId id="392" r:id="rId4"/>
    <p:sldId id="394" r:id="rId5"/>
    <p:sldId id="258" r:id="rId6"/>
    <p:sldId id="377" r:id="rId7"/>
    <p:sldId id="325" r:id="rId8"/>
    <p:sldId id="384" r:id="rId9"/>
    <p:sldId id="368" r:id="rId10"/>
    <p:sldId id="371" r:id="rId11"/>
    <p:sldId id="388" r:id="rId12"/>
    <p:sldId id="335" r:id="rId13"/>
    <p:sldId id="336" r:id="rId14"/>
    <p:sldId id="340" r:id="rId15"/>
    <p:sldId id="341" r:id="rId16"/>
    <p:sldId id="390" r:id="rId17"/>
    <p:sldId id="347" r:id="rId18"/>
    <p:sldId id="352" r:id="rId19"/>
  </p:sldIdLst>
  <p:sldSz cx="9144000" cy="5143500" type="screen16x9"/>
  <p:notesSz cx="9144000" cy="6858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F319"/>
    <a:srgbClr val="FF0066"/>
    <a:srgbClr val="39373A"/>
    <a:srgbClr val="5ECD0F"/>
    <a:srgbClr val="5AD00A"/>
    <a:srgbClr val="2CBA0A"/>
    <a:srgbClr val="9CEB37"/>
    <a:srgbClr val="00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90" y="-360"/>
      </p:cViewPr>
      <p:guideLst>
        <p:guide orient="horz" pos="2255"/>
        <p:guide pos="43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2058" y="-10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A395F6D-59F3-4885-A36A-685ADA8817C6}" type="datetimeFigureOut">
              <a:rPr lang="zh-CN" altLang="en-US"/>
              <a:pPr>
                <a:defRPr/>
              </a:pPr>
              <a:t>2014-12-13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71FA1DE2-AA6D-445C-B6E0-EF2F3A9028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EC9E7CBA-4C64-43E7-91E4-2FC0FAD547EA}" type="datetimeFigureOut">
              <a:rPr lang="zh-CN" altLang="en-US"/>
              <a:pPr>
                <a:defRPr/>
              </a:pPr>
              <a:t>2014-12-13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514350"/>
            <a:ext cx="4572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FEA9B46-9541-48B4-8DD0-5E279B7B2C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3587C89-1E85-40F2-928D-9C31C79FD3A0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B21CE9-8B66-48EC-B12D-7DAB2936D36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6D6E8F-A959-44B7-A192-EDA8A5023534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13E211-FCE5-4725-AA03-07D067D079AB}" type="datetimeFigureOut">
              <a:rPr lang="zh-CN" altLang="en-US"/>
              <a:pPr/>
              <a:t>2014-12-13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A5089F-961B-4441-AB50-8BF59DCF20D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76736BF-F9CB-434A-BC75-6B89F4C0D89A}" type="datetimeFigureOut">
              <a:rPr lang="zh-CN" altLang="en-US"/>
              <a:pPr/>
              <a:t>2014-12-13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768A6C-53AD-4259-991E-8FFFD0770D6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625" y="1428750"/>
            <a:ext cx="4194175" cy="3146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28750"/>
            <a:ext cx="4194175" cy="3146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6D852C-3D8A-43A3-BB04-0D87E082D180}" type="datetimeFigureOut">
              <a:rPr lang="zh-CN" altLang="en-US"/>
              <a:pPr/>
              <a:t>2014-12-13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EF87AE-EC54-428E-8F94-A2F9E484B62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D97C41-BA4E-4E98-AB14-531986C3C275}" type="datetimeFigureOut">
              <a:rPr lang="zh-CN" altLang="en-US"/>
              <a:pPr/>
              <a:t>2014-12-13</a:t>
            </a:fld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602436-6998-4743-8A8F-4FD469A49A1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FD7D412-E7A0-4D04-B955-EF0A1AA5842D}" type="datetimeFigureOut">
              <a:rPr lang="zh-CN" altLang="en-US"/>
              <a:pPr/>
              <a:t>2014-12-13</a:t>
            </a:fld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610EC4-6652-4E5E-A559-7D72B3ED965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B3370C-7C80-433B-A1AC-10537A04F12F}" type="datetimeFigureOut">
              <a:rPr lang="zh-CN" altLang="en-US"/>
              <a:pPr/>
              <a:t>2014-12-13</a:t>
            </a:fld>
            <a:endParaRPr lang="en-US" altLang="zh-C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E19775-5FA8-479D-ACE9-2E0ECC3ADF5E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51CCC2-2371-44C6-8FEC-6D21F528488B}" type="datetimeFigureOut">
              <a:rPr lang="zh-CN" altLang="en-US"/>
              <a:pPr/>
              <a:t>2014-12-13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14F93A-1209-4C9A-A840-B1DAFA65564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5D4ED05-BFAB-42AB-B00F-1069209D03F9}" type="datetimeFigureOut">
              <a:rPr lang="zh-CN" altLang="en-US"/>
              <a:pPr/>
              <a:t>2014-12-13</a:t>
            </a:fld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2B54B9-596B-48AC-897E-9D63A9881EE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8A26792-5594-420E-AFED-050A58EC2584}" type="datetimeFigureOut">
              <a:rPr lang="zh-CN" altLang="en-US"/>
              <a:pPr/>
              <a:t>2014-12-13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EA525-0838-4238-825A-259912A3B68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7188" y="457200"/>
            <a:ext cx="2135187" cy="4117975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625" y="457200"/>
            <a:ext cx="6253163" cy="4117975"/>
          </a:xfrm>
        </p:spPr>
        <p:txBody>
          <a:bodyPr vert="eaVert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A87A695-320B-4EE5-ACA8-4233D3AFD0F1}" type="datetimeFigureOut">
              <a:rPr lang="zh-CN" altLang="en-US"/>
              <a:pPr/>
              <a:t>2014-12-13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D29112-618E-487D-85DB-0D7A45A0B37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0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椭圆 5"/>
          <p:cNvSpPr/>
          <p:nvPr userDrawn="1"/>
        </p:nvSpPr>
        <p:spPr>
          <a:xfrm>
            <a:off x="6702425" y="3022600"/>
            <a:ext cx="1900238" cy="190182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11"/>
          <p:cNvSpPr txBox="1"/>
          <p:nvPr userDrawn="1"/>
        </p:nvSpPr>
        <p:spPr>
          <a:xfrm>
            <a:off x="6896100" y="3700463"/>
            <a:ext cx="1512888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rankRuehl"/>
                <a:ea typeface="Adobe Gothic Std B"/>
                <a:cs typeface="FrankRuehl"/>
              </a:rPr>
              <a:t>Contents</a:t>
            </a:r>
            <a:endParaRPr lang="zh-CN" altLang="en-US" sz="28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rankRuehl"/>
              <a:ea typeface="Adobe Gothic Std B"/>
              <a:cs typeface="FrankRuehl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892 0.00586 L 0.00434 0.00339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29" y="-1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4" grpId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714500"/>
            <a:ext cx="77724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5529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fld id="{A69B82EB-F7E5-491F-B8A9-E6581524617B}" type="datetimeFigureOut">
              <a:rPr lang="zh-CN" altLang="en-US"/>
              <a:pPr/>
              <a:t>2014-12-13</a:t>
            </a:fld>
            <a:endParaRPr lang="en-US" altLang="zh-CN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7F3F6CC-CE75-4501-B616-36280527180E}" type="slidenum">
              <a:rPr lang="zh-CN" altLang="en-US"/>
              <a:pPr/>
              <a:t>‹#›</a:t>
            </a:fld>
            <a:endParaRPr lang="en-US" altLang="zh-CN"/>
          </a:p>
        </p:txBody>
      </p:sp>
      <p:sp useBgFill="1">
        <p:nvSpPr>
          <p:cNvPr id="2" name="矩形 2"/>
          <p:cNvSpPr/>
          <p:nvPr userDrawn="1"/>
        </p:nvSpPr>
        <p:spPr>
          <a:xfrm>
            <a:off x="6350" y="9525"/>
            <a:ext cx="9144000" cy="5400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80" r:id="rId2"/>
    <p:sldLayoutId id="2147483668" r:id="rId3"/>
    <p:sldLayoutId id="2147483667" r:id="rId4"/>
    <p:sldLayoutId id="2147483666" r:id="rId5"/>
    <p:sldLayoutId id="2147483665" r:id="rId6"/>
    <p:sldLayoutId id="2147483664" r:id="rId7"/>
    <p:sldLayoutId id="2147483663" r:id="rId8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457200"/>
            <a:ext cx="85407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427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428750"/>
            <a:ext cx="8540750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42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4684713"/>
            <a:ext cx="22891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07AA07D-E3E8-4572-9A8B-5A51D24BD358}" type="datetimeFigureOut">
              <a:rPr lang="zh-CN" altLang="en-US"/>
              <a:pPr/>
              <a:t>2014-12-13</a:t>
            </a:fld>
            <a:endParaRPr lang="en-US" altLang="zh-CN"/>
          </a:p>
        </p:txBody>
      </p:sp>
      <p:sp>
        <p:nvSpPr>
          <p:cNvPr id="542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2891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17AB0D8-A5E8-4D3A-9A12-7D02AE1B9B00}" type="slidenum">
              <a:rPr lang="zh-CN" altLang="en-US"/>
              <a:pPr/>
              <a:t>‹#›</a:t>
            </a:fld>
            <a:endParaRPr lang="en-US" altLang="zh-CN"/>
          </a:p>
        </p:txBody>
      </p:sp>
      <p:sp useBgFill="1">
        <p:nvSpPr>
          <p:cNvPr id="2" name="矩形 2"/>
          <p:cNvSpPr/>
          <p:nvPr userDrawn="1"/>
        </p:nvSpPr>
        <p:spPr>
          <a:xfrm>
            <a:off x="6350" y="9525"/>
            <a:ext cx="9144000" cy="54006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ransition spd="slow">
    <p:wipe dir="r"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 idx="4294967295"/>
          </p:nvPr>
        </p:nvSpPr>
        <p:spPr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r>
              <a:rPr lang="en-US" altLang="zh-CN" b="1" i="1">
                <a:solidFill>
                  <a:srgbClr val="FF3300"/>
                </a:solidFill>
              </a:rPr>
              <a:t>Unit Six The Green Banana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body" idx="4294967295"/>
          </p:nvPr>
        </p:nvSpPr>
        <p:spPr>
          <a:solidFill>
            <a:schemeClr val="accent1"/>
          </a:solidFill>
          <a:ln>
            <a:solidFill>
              <a:schemeClr val="tx1"/>
            </a:solidFill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13315" name="Picture 4" descr="imagesEE_20090829_013555_5512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9338" y="1060450"/>
            <a:ext cx="3659187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5" descr="W02008102950063516563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1060450"/>
            <a:ext cx="4103688" cy="372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00063" y="314325"/>
            <a:ext cx="142875" cy="35718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5163" y="1285875"/>
            <a:ext cx="2571750" cy="1079500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author’s experiences 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5163" y="2786063"/>
            <a:ext cx="2571750" cy="1143000"/>
          </a:xfrm>
          <a:prstGeom prst="rect">
            <a:avLst/>
          </a:prstGeom>
          <a:solidFill>
            <a:schemeClr val="bg1"/>
          </a:solidFill>
          <a:ln cmpd="sng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author’s reflection 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左大括号 11"/>
          <p:cNvSpPr/>
          <p:nvPr/>
        </p:nvSpPr>
        <p:spPr>
          <a:xfrm rot="10800000">
            <a:off x="3308350" y="1708150"/>
            <a:ext cx="642938" cy="1714500"/>
          </a:xfrm>
          <a:prstGeom prst="leftBrace">
            <a:avLst>
              <a:gd name="adj1" fmla="val 8333"/>
              <a:gd name="adj2" fmla="val 49365"/>
            </a:avLst>
          </a:prstGeom>
          <a:ln w="38100" cmpd="sng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929063" y="1571625"/>
            <a:ext cx="4572000" cy="2149475"/>
          </a:xfrm>
          <a:prstGeom prst="roundRect">
            <a:avLst/>
          </a:prstGeom>
          <a:solidFill>
            <a:schemeClr val="bg2"/>
          </a:solidFill>
          <a:ln cmpd="sng"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Main idea: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/>
                </a:solidFill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The text tells us the writer’s experiences and his reflection on them.</a:t>
            </a:r>
            <a:endParaRPr lang="zh-CN" altLang="en-US" sz="2800" dirty="0">
              <a:solidFill>
                <a:schemeClr val="tx1"/>
              </a:solidFill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24584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937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6434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2.Theme Analysis</a:t>
            </a:r>
          </a:p>
        </p:txBody>
      </p:sp>
      <p:sp>
        <p:nvSpPr>
          <p:cNvPr id="3" name="矩形 2"/>
          <p:cNvSpPr/>
          <p:nvPr/>
        </p:nvSpPr>
        <p:spPr>
          <a:xfrm>
            <a:off x="428625" y="314325"/>
            <a:ext cx="139700" cy="36353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50" y="1131888"/>
            <a:ext cx="1620838" cy="4492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BRAINSTORM:</a:t>
            </a:r>
            <a:endParaRPr lang="zh-CN" altLang="en-US" sz="1600" b="1" dirty="0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695575" y="1185863"/>
            <a:ext cx="29178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What is the theme?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63" y="2211388"/>
            <a:ext cx="7929562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254000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ea typeface="仿宋"/>
                <a:cs typeface="Times New Roman" pitchFamily="18" charset="0"/>
              </a:rPr>
              <a:t>We should respect all civilizations in the world. Wisdoms are</a:t>
            </a:r>
          </a:p>
          <a:p>
            <a:pPr indent="254000"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ea typeface="仿宋"/>
                <a:cs typeface="Times New Roman" pitchFamily="18" charset="0"/>
              </a:rPr>
              <a:t> to be discovered with an open mind to other cultures.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53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53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593725" y="215900"/>
            <a:ext cx="5978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3. Sentence Understanding</a:t>
            </a:r>
          </a:p>
        </p:txBody>
      </p:sp>
      <p:sp>
        <p:nvSpPr>
          <p:cNvPr id="10" name="矩形 9"/>
          <p:cNvSpPr/>
          <p:nvPr/>
        </p:nvSpPr>
        <p:spPr>
          <a:xfrm>
            <a:off x="428625" y="314325"/>
            <a:ext cx="139700" cy="365125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684213" y="928688"/>
            <a:ext cx="72866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1) We all tend to regard as the center that special place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where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we are known,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where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we know others,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where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things mean much to us, and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where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we ourselves have both identity and meaning: family, school, town and local region could all be our center of the world. (para.6)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000125" y="3286125"/>
            <a:ext cx="1571625" cy="1108075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22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200" b="1">
                <a:latin typeface="Times New Roman" pitchFamily="18" charset="0"/>
                <a:cs typeface="Times New Roman" pitchFamily="18" charset="0"/>
              </a:rPr>
              <a:t>Parallelism</a:t>
            </a:r>
          </a:p>
          <a:p>
            <a:endParaRPr lang="zh-CN" altLang="en-US" sz="2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857625" y="3286125"/>
            <a:ext cx="3643313" cy="1108075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22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200" b="1">
                <a:latin typeface="Times New Roman" pitchFamily="18" charset="0"/>
                <a:cs typeface="Times New Roman" pitchFamily="18" charset="0"/>
              </a:rPr>
              <a:t>To highlight the equal value of cultures</a:t>
            </a:r>
            <a:endParaRPr lang="zh-CN" altLang="en-US" sz="2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右箭头 11"/>
          <p:cNvSpPr/>
          <p:nvPr/>
        </p:nvSpPr>
        <p:spPr>
          <a:xfrm>
            <a:off x="2928938" y="3714750"/>
            <a:ext cx="428625" cy="225425"/>
          </a:xfrm>
          <a:prstGeom prst="right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 animBg="1"/>
      <p:bldP spid="18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971550" y="1131888"/>
            <a:ext cx="73453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2) The cultures of the world are full of </a:t>
            </a:r>
            <a:r>
              <a:rPr lang="en-US" altLang="zh-CN" sz="2400">
                <a:solidFill>
                  <a:srgbClr val="FF0000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unexpected green bananas </a:t>
            </a:r>
            <a:r>
              <a:rPr lang="en-US" altLang="zh-CN" sz="2400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with special value and meaning. (para.8)</a:t>
            </a:r>
            <a:endParaRPr lang="zh-CN" altLang="en-US" sz="2400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8625" y="500063"/>
            <a:ext cx="139700" cy="36353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857625" y="3286125"/>
            <a:ext cx="4429125" cy="1108075"/>
          </a:xfrm>
          <a:prstGeom prst="rect">
            <a:avLst/>
          </a:prstGeom>
          <a:noFill/>
          <a:ln w="19050">
            <a:solidFill>
              <a:srgbClr val="00B0F0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b="1">
                <a:latin typeface="Times New Roman" pitchFamily="18" charset="0"/>
                <a:cs typeface="Times New Roman" pitchFamily="18" charset="0"/>
              </a:rPr>
              <a:t>It refers to wisdom that is to be discovered in other cultures by an open mind.</a:t>
            </a:r>
            <a:endParaRPr lang="zh-CN" altLang="en-US" sz="2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928688" y="3286125"/>
            <a:ext cx="1643062" cy="1108075"/>
          </a:xfrm>
          <a:prstGeom prst="rect">
            <a:avLst/>
          </a:prstGeom>
          <a:solidFill>
            <a:schemeClr val="bg1"/>
          </a:solidFill>
          <a:ln w="19050">
            <a:solidFill>
              <a:srgbClr val="00B0F0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altLang="zh-CN" sz="2200" b="1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200" b="1">
                <a:latin typeface="Times New Roman" pitchFamily="18" charset="0"/>
                <a:cs typeface="Times New Roman" pitchFamily="18" charset="0"/>
              </a:rPr>
              <a:t>Symbolism</a:t>
            </a:r>
          </a:p>
          <a:p>
            <a:endParaRPr lang="zh-CN" altLang="en-US" sz="2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2928938" y="3786188"/>
            <a:ext cx="428625" cy="225425"/>
          </a:xfrm>
          <a:prstGeom prst="right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680" name="TextBox 1"/>
          <p:cNvSpPr txBox="1">
            <a:spLocks noChangeArrowheads="1"/>
          </p:cNvSpPr>
          <p:nvPr/>
        </p:nvSpPr>
        <p:spPr bwMode="auto">
          <a:xfrm>
            <a:off x="593725" y="215900"/>
            <a:ext cx="59785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Times New Roman" pitchFamily="18" charset="0"/>
              </a:rPr>
              <a:t>3. Sentence Understanding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9750" y="1492250"/>
            <a:ext cx="79295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Tx/>
              <a:buBlip>
                <a:blip r:embed="rId2"/>
              </a:buBlip>
            </a:pPr>
            <a:r>
              <a:rPr lang="en-US" altLang="zh-CN" sz="2400" b="1">
                <a:latin typeface="Times New Roman" pitchFamily="18" charset="0"/>
                <a:ea typeface="华文隶书"/>
                <a:cs typeface="Times New Roman" pitchFamily="18" charset="0"/>
              </a:rPr>
              <a:t> If  we adopt other countries’ cultures, we will  lose our own identity.</a:t>
            </a:r>
            <a:endParaRPr lang="en-US" altLang="zh-CN" sz="2200" b="1">
              <a:latin typeface="华文隶书"/>
              <a:ea typeface="华文隶书"/>
              <a:cs typeface="Times New Roman" pitchFamily="18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42938" y="1071563"/>
            <a:ext cx="7745412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2800" b="1"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Look, think and then discuss.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428625" y="1143000"/>
            <a:ext cx="142875" cy="28733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700" name="矩形 5"/>
          <p:cNvSpPr>
            <a:spLocks noChangeArrowheads="1"/>
          </p:cNvSpPr>
          <p:nvPr/>
        </p:nvSpPr>
        <p:spPr bwMode="auto">
          <a:xfrm>
            <a:off x="214313" y="142875"/>
            <a:ext cx="53784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latin typeface="Times New Roman" pitchFamily="18" charset="0"/>
                <a:ea typeface="华文隶书"/>
                <a:cs typeface="Times New Roman" pitchFamily="18" charset="0"/>
              </a:rPr>
              <a:t>Task II  Critical Thinking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188" y="3508375"/>
            <a:ext cx="73167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Cultural differences offer the possibilities for mutual acceptance and recognition in a wider world.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/>
          <p:nvPr/>
        </p:nvGrpSpPr>
        <p:grpSpPr>
          <a:xfrm>
            <a:off x="3372815" y="1099581"/>
            <a:ext cx="2536694" cy="2373982"/>
            <a:chOff x="3314311" y="1078985"/>
            <a:chExt cx="2536694" cy="2373982"/>
          </a:xfrm>
          <a:solidFill>
            <a:srgbClr val="FFFF00"/>
          </a:solidFill>
        </p:grpSpPr>
        <p:sp>
          <p:nvSpPr>
            <p:cNvPr id="15" name="正五边形 14"/>
            <p:cNvSpPr>
              <a:spLocks noChangeAspect="1"/>
            </p:cNvSpPr>
            <p:nvPr/>
          </p:nvSpPr>
          <p:spPr>
            <a:xfrm rot="19549452">
              <a:off x="3314311" y="1078985"/>
              <a:ext cx="2536694" cy="2373982"/>
            </a:xfrm>
            <a:prstGeom prst="pent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870554" y="2000246"/>
              <a:ext cx="1785950" cy="861774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solidFill>
                    <a:schemeClr val="tx1">
                      <a:lumMod val="95000"/>
                      <a:lumOff val="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anose="02010800040101010101" pitchFamily="2" charset="-122"/>
                  <a:ea typeface="华文隶书" panose="02010800040101010101" pitchFamily="2" charset="-122"/>
                  <a:cs typeface="Times New Roman" panose="02020603050405020304" pitchFamily="18" charset="0"/>
                </a:rPr>
                <a:t> </a:t>
              </a:r>
              <a:r>
                <a:rPr lang="en-US" altLang="zh-CN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华文隶书" pitchFamily="2" charset="-122"/>
                  <a:ea typeface="华文隶书" pitchFamily="2" charset="-122"/>
                  <a:cs typeface="Times New Roman" pitchFamily="18" charset="0"/>
                </a:rPr>
                <a:t>The Green Banana</a:t>
              </a:r>
              <a:endPara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itchFamily="2" charset="-122"/>
                <a:ea typeface="华文隶书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5"/>
          <p:cNvGrpSpPr>
            <a:grpSpLocks/>
          </p:cNvGrpSpPr>
          <p:nvPr/>
        </p:nvGrpSpPr>
        <p:grpSpPr bwMode="auto">
          <a:xfrm>
            <a:off x="2268538" y="3033713"/>
            <a:ext cx="2117725" cy="1820862"/>
            <a:chOff x="2807238" y="2263044"/>
            <a:chExt cx="2118509" cy="1821478"/>
          </a:xfrm>
        </p:grpSpPr>
        <p:sp>
          <p:nvSpPr>
            <p:cNvPr id="20" name="正五边形 19"/>
            <p:cNvSpPr>
              <a:spLocks noChangeAspect="1"/>
            </p:cNvSpPr>
            <p:nvPr/>
          </p:nvSpPr>
          <p:spPr>
            <a:xfrm rot="17374237">
              <a:off x="2763595" y="2306687"/>
              <a:ext cx="1821478" cy="1734192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34" name="TextBox 26"/>
            <p:cNvSpPr txBox="1">
              <a:spLocks noChangeArrowheads="1"/>
            </p:cNvSpPr>
            <p:nvPr/>
          </p:nvSpPr>
          <p:spPr bwMode="auto">
            <a:xfrm>
              <a:off x="3053539" y="2757225"/>
              <a:ext cx="1872208" cy="6155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Sentence  understanding </a:t>
              </a:r>
            </a:p>
          </p:txBody>
        </p:sp>
      </p:grpSp>
      <p:sp>
        <p:nvSpPr>
          <p:cNvPr id="29" name="TextBox 28"/>
          <p:cNvSpPr txBox="1"/>
          <p:nvPr/>
        </p:nvSpPr>
        <p:spPr>
          <a:xfrm>
            <a:off x="179388" y="114300"/>
            <a:ext cx="3071812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Ⅲ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Summary</a:t>
            </a:r>
          </a:p>
        </p:txBody>
      </p:sp>
      <p:grpSp>
        <p:nvGrpSpPr>
          <p:cNvPr id="4" name="组合 5"/>
          <p:cNvGrpSpPr>
            <a:grpSpLocks/>
          </p:cNvGrpSpPr>
          <p:nvPr/>
        </p:nvGrpSpPr>
        <p:grpSpPr bwMode="auto">
          <a:xfrm>
            <a:off x="5219700" y="3054350"/>
            <a:ext cx="1873250" cy="1820863"/>
            <a:chOff x="2807238" y="2263044"/>
            <a:chExt cx="1872208" cy="1821478"/>
          </a:xfrm>
        </p:grpSpPr>
        <p:sp>
          <p:nvSpPr>
            <p:cNvPr id="21" name="正五边形 20"/>
            <p:cNvSpPr>
              <a:spLocks noChangeAspect="1"/>
            </p:cNvSpPr>
            <p:nvPr/>
          </p:nvSpPr>
          <p:spPr>
            <a:xfrm rot="17374237">
              <a:off x="2763585" y="2306697"/>
              <a:ext cx="1821478" cy="1734173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32" name="TextBox 22"/>
            <p:cNvSpPr txBox="1">
              <a:spLocks noChangeArrowheads="1"/>
            </p:cNvSpPr>
            <p:nvPr/>
          </p:nvSpPr>
          <p:spPr bwMode="auto">
            <a:xfrm>
              <a:off x="2807238" y="2962866"/>
              <a:ext cx="1872208" cy="3200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Theme </a:t>
              </a:r>
            </a:p>
          </p:txBody>
        </p:sp>
      </p:grp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1763713" y="893763"/>
            <a:ext cx="1908175" cy="1822450"/>
            <a:chOff x="2807238" y="2263044"/>
            <a:chExt cx="1907704" cy="1821478"/>
          </a:xfrm>
        </p:grpSpPr>
        <p:sp>
          <p:nvSpPr>
            <p:cNvPr id="30" name="正五边形 29"/>
            <p:cNvSpPr>
              <a:spLocks noChangeAspect="1"/>
            </p:cNvSpPr>
            <p:nvPr/>
          </p:nvSpPr>
          <p:spPr>
            <a:xfrm rot="17374237">
              <a:off x="2763854" y="2306428"/>
              <a:ext cx="1821478" cy="1734709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3275434" y="2838999"/>
              <a:ext cx="1439508" cy="615621"/>
            </a:xfrm>
            <a:prstGeom prst="rect">
              <a:avLst/>
            </a:prstGeom>
            <a:noFill/>
          </p:spPr>
          <p:txBody>
            <a:bodyPr lIns="0" tIns="0" rIns="0" bIns="0" anchor="ctr">
              <a:spAutoFit/>
            </a:bodyPr>
            <a:lstStyle/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Critical</a:t>
              </a:r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   </a:t>
              </a:r>
            </a:p>
            <a:p>
              <a:pPr fontAlgn="auto">
                <a:lnSpc>
                  <a:spcPts val="24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latin typeface="Times New Roman" pitchFamily="18" charset="0"/>
                  <a:ea typeface="华文隶书" panose="02010800040101010101" pitchFamily="2" charset="-122"/>
                  <a:cs typeface="Times New Roman" pitchFamily="18" charset="0"/>
                </a:rPr>
                <a:t>thinking</a:t>
              </a:r>
            </a:p>
          </p:txBody>
        </p:sp>
      </p:grpSp>
      <p:grpSp>
        <p:nvGrpSpPr>
          <p:cNvPr id="6" name="组合 5"/>
          <p:cNvGrpSpPr>
            <a:grpSpLocks/>
          </p:cNvGrpSpPr>
          <p:nvPr/>
        </p:nvGrpSpPr>
        <p:grpSpPr bwMode="auto">
          <a:xfrm>
            <a:off x="5765800" y="944563"/>
            <a:ext cx="2335213" cy="1822450"/>
            <a:chOff x="2807238" y="2263044"/>
            <a:chExt cx="2334533" cy="1821478"/>
          </a:xfrm>
        </p:grpSpPr>
        <p:sp>
          <p:nvSpPr>
            <p:cNvPr id="33" name="正五边形 32"/>
            <p:cNvSpPr>
              <a:spLocks noChangeAspect="1"/>
            </p:cNvSpPr>
            <p:nvPr/>
          </p:nvSpPr>
          <p:spPr>
            <a:xfrm rot="17374237">
              <a:off x="2763815" y="2306467"/>
              <a:ext cx="1821478" cy="1734633"/>
            </a:xfrm>
            <a:prstGeom prst="pentagon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0728" name="TextBox 33"/>
            <p:cNvSpPr txBox="1">
              <a:spLocks noChangeArrowheads="1"/>
            </p:cNvSpPr>
            <p:nvPr/>
          </p:nvSpPr>
          <p:spPr bwMode="auto">
            <a:xfrm>
              <a:off x="3269563" y="2880335"/>
              <a:ext cx="1872208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pPr>
                <a:lnSpc>
                  <a:spcPts val="2400"/>
                </a:lnSpc>
              </a:pPr>
              <a:r>
                <a:rPr lang="en-US" altLang="zh-CN" sz="2400">
                  <a:latin typeface="Times New Roman" pitchFamily="18" charset="0"/>
                  <a:ea typeface="华文隶书"/>
                  <a:cs typeface="Times New Roman" pitchFamily="18" charset="0"/>
                </a:rPr>
                <a:t>Main idea</a:t>
              </a:r>
              <a:endParaRPr lang="zh-CN" altLang="en-US" sz="2400">
                <a:latin typeface="Times New Roman" pitchFamily="18" charset="0"/>
                <a:ea typeface="华文隶书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313" y="71438"/>
            <a:ext cx="3662362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Ⅳ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Assignments</a:t>
            </a:r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142875" y="1000125"/>
            <a:ext cx="90011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ea typeface="+mn-ea"/>
                <a:cs typeface="Times New Roman" pitchFamily="18" charset="0"/>
              </a:rPr>
              <a:t>1.What in the text impresses you most? </a:t>
            </a:r>
            <a:r>
              <a:rPr lang="en-US" sz="2400" i="1" dirty="0">
                <a:latin typeface="Times New Roman" pitchFamily="18" charset="0"/>
                <a:ea typeface="+mn-ea"/>
                <a:cs typeface="Times New Roman" pitchFamily="18" charset="0"/>
              </a:rPr>
              <a:t>(Discuss with your group members.)</a:t>
            </a:r>
            <a:r>
              <a:rPr lang="en-US" sz="2400" dirty="0">
                <a:latin typeface="Times New Roman" pitchFamily="18" charset="0"/>
                <a:ea typeface="+mn-ea"/>
                <a:cs typeface="Times New Roman" pitchFamily="18" charset="0"/>
              </a:rPr>
              <a:t> Write an essay of about 150 words about it.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 dirty="0"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Times New Roman" pitchFamily="18" charset="0"/>
                <a:ea typeface="+mn-ea"/>
                <a:cs typeface="Times New Roman" pitchFamily="18" charset="0"/>
              </a:rPr>
              <a:t>2.Listen to a son</a:t>
            </a:r>
            <a:r>
              <a:rPr lang="en-US" sz="2400" i="1" dirty="0">
                <a:latin typeface="Times New Roman" pitchFamily="18" charset="0"/>
                <a:ea typeface="+mn-ea"/>
                <a:cs typeface="Times New Roman" pitchFamily="18" charset="0"/>
              </a:rPr>
              <a:t>g</a:t>
            </a:r>
            <a:r>
              <a:rPr lang="en-US" altLang="zh-CN" sz="2400" b="1" i="1" dirty="0">
                <a:latin typeface="Times New Roman" pitchFamily="18" charset="0"/>
                <a:ea typeface="+mn-ea"/>
                <a:cs typeface="Times New Roman" pitchFamily="18" charset="0"/>
              </a:rPr>
              <a:t>—</a:t>
            </a:r>
            <a:r>
              <a:rPr lang="en-US" sz="2400" b="1" i="1" dirty="0">
                <a:latin typeface="Times New Roman" pitchFamily="18" charset="0"/>
                <a:ea typeface="+mn-ea"/>
                <a:cs typeface="Times New Roman" pitchFamily="18" charset="0"/>
              </a:rPr>
              <a:t>A Whole New World.</a:t>
            </a:r>
            <a:endParaRPr lang="zh-CN" altLang="en-US" sz="2400" dirty="0"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928938" y="1563688"/>
            <a:ext cx="5414962" cy="11080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Thanks</a:t>
            </a:r>
            <a:r>
              <a:rPr lang="zh-CN" altLang="en-US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Times New Roman" panose="02020603050405020304" pitchFamily="18" charset="0"/>
              </a:rPr>
              <a:t>！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Box 3"/>
          <p:cNvSpPr txBox="1">
            <a:spLocks noChangeArrowheads="1"/>
          </p:cNvSpPr>
          <p:nvPr/>
        </p:nvSpPr>
        <p:spPr bwMode="auto">
          <a:xfrm>
            <a:off x="8534400" y="1200150"/>
            <a:ext cx="609600" cy="20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1200" b="1" u="sng">
              <a:latin typeface="Comic Sans MS"/>
            </a:endParaRPr>
          </a:p>
        </p:txBody>
      </p:sp>
      <p:sp>
        <p:nvSpPr>
          <p:cNvPr id="14338" name="Rectangle 4"/>
          <p:cNvSpPr>
            <a:spLocks noChangeArrowheads="1"/>
          </p:cNvSpPr>
          <p:nvPr/>
        </p:nvSpPr>
        <p:spPr bwMode="auto">
          <a:xfrm rot="1800000">
            <a:off x="1752600" y="2914650"/>
            <a:ext cx="1752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endParaRPr lang="zh-CN" altLang="en-US" sz="1200"/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1143000" y="2141538"/>
            <a:ext cx="6092825" cy="268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>
                <a:solidFill>
                  <a:srgbClr val="006600"/>
                </a:solidFill>
                <a:latin typeface="Comic Sans MS"/>
              </a:rPr>
              <a:t>   </a:t>
            </a:r>
            <a:r>
              <a:rPr lang="en-US" altLang="zh-CN" sz="2400" b="1">
                <a:solidFill>
                  <a:srgbClr val="006600"/>
                </a:solidFill>
                <a:latin typeface="Comic Sans MS"/>
              </a:rPr>
              <a:t>What may be mentioned in the text about the green bananas?</a:t>
            </a:r>
          </a:p>
          <a:p>
            <a:pPr marL="342900" indent="-342900">
              <a:spcBef>
                <a:spcPct val="20000"/>
              </a:spcBef>
            </a:pPr>
            <a:endParaRPr lang="en-US" altLang="zh-CN" sz="2400" b="1">
              <a:solidFill>
                <a:srgbClr val="006600"/>
              </a:solidFill>
              <a:latin typeface="Comic Sans MS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altLang="zh-CN" sz="2400" b="1">
                <a:solidFill>
                  <a:srgbClr val="006600"/>
                </a:solidFill>
                <a:latin typeface="Comic Sans MS"/>
              </a:rPr>
              <a:t>    What’s the symbol of “green bananas” in the text?</a:t>
            </a:r>
          </a:p>
          <a:p>
            <a:pPr marL="342900" indent="-342900">
              <a:lnSpc>
                <a:spcPct val="120000"/>
              </a:lnSpc>
              <a:spcBef>
                <a:spcPct val="50000"/>
              </a:spcBef>
              <a:buClr>
                <a:schemeClr val="hlink"/>
              </a:buClr>
            </a:pPr>
            <a:endParaRPr lang="zh-CN" altLang="en-US" sz="2400" b="1">
              <a:solidFill>
                <a:srgbClr val="006600"/>
              </a:solidFill>
              <a:latin typeface="Comic Sans MS"/>
            </a:endParaRPr>
          </a:p>
        </p:txBody>
      </p:sp>
      <p:sp>
        <p:nvSpPr>
          <p:cNvPr id="14340" name="Rectangle 10"/>
          <p:cNvSpPr>
            <a:spLocks noChangeArrowheads="1"/>
          </p:cNvSpPr>
          <p:nvPr/>
        </p:nvSpPr>
        <p:spPr bwMode="auto">
          <a:xfrm>
            <a:off x="755650" y="1058863"/>
            <a:ext cx="1600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altLang="zh-CN" sz="2800" b="1">
                <a:solidFill>
                  <a:schemeClr val="tx2"/>
                </a:solidFill>
                <a:latin typeface="Comic Sans MS"/>
              </a:rPr>
              <a:t>Guess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ext Box 2"/>
          <p:cNvSpPr txBox="1">
            <a:spLocks noChangeArrowheads="1"/>
          </p:cNvSpPr>
          <p:nvPr/>
        </p:nvSpPr>
        <p:spPr bwMode="auto">
          <a:xfrm>
            <a:off x="250825" y="1274763"/>
            <a:ext cx="8101013" cy="359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20000"/>
              </a:lnSpc>
              <a:spcBef>
                <a:spcPct val="50000"/>
              </a:spcBef>
              <a:buClr>
                <a:schemeClr val="hlink"/>
              </a:buClr>
            </a:pPr>
            <a:r>
              <a:rPr lang="zh-CN" altLang="en-US" sz="2400">
                <a:solidFill>
                  <a:schemeClr val="tx2"/>
                </a:solidFill>
                <a:latin typeface="Comic Sans MS"/>
              </a:rPr>
              <a:t>    “</a:t>
            </a:r>
            <a:r>
              <a:rPr lang="en-US" altLang="zh-CN" sz="2400">
                <a:solidFill>
                  <a:schemeClr val="tx2"/>
                </a:solidFill>
                <a:latin typeface="Comic Sans MS"/>
              </a:rPr>
              <a:t>If some of the goals of </a:t>
            </a:r>
            <a:r>
              <a:rPr lang="en-US" altLang="zh-CN" sz="2400">
                <a:solidFill>
                  <a:srgbClr val="006600"/>
                </a:solidFill>
                <a:latin typeface="Comic Sans MS"/>
              </a:rPr>
              <a:t>education</a:t>
            </a:r>
            <a:r>
              <a:rPr lang="en-US" altLang="zh-CN" sz="2400">
                <a:solidFill>
                  <a:schemeClr val="tx2"/>
                </a:solidFill>
                <a:latin typeface="Comic Sans MS"/>
              </a:rPr>
              <a:t> in modern times are to open up possibilities for discovery and expand learning and the chance for </a:t>
            </a:r>
            <a:r>
              <a:rPr lang="en-US" altLang="zh-CN" sz="2400">
                <a:solidFill>
                  <a:srgbClr val="006600"/>
                </a:solidFill>
                <a:latin typeface="Comic Sans MS"/>
              </a:rPr>
              <a:t>mutual acceptance and recognition in a wider world</a:t>
            </a:r>
            <a:r>
              <a:rPr lang="en-US" altLang="zh-CN" sz="2400">
                <a:solidFill>
                  <a:schemeClr val="tx2"/>
                </a:solidFill>
                <a:latin typeface="Comic Sans MS"/>
              </a:rPr>
              <a:t>, it may be important to offer students a perspective on their own immediate center of the world by enabling them to participate sensitively as cross-cultural sojourners to the center of someone else’s world.”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78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build="p" autoUpdateAnimBg="0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4429125"/>
            <a:ext cx="38576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Ⅳ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Assignments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14313" y="3786188"/>
            <a:ext cx="340677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Ⅲ</a:t>
            </a: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Summary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2875" y="3214688"/>
            <a:ext cx="44545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Ⅱ Critical Thinking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85750" y="1214438"/>
            <a:ext cx="7526338" cy="24368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Ⅰ </a:t>
            </a:r>
            <a:r>
              <a:rPr lang="en-US" altLang="zh-CN" sz="32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Text Appreciation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r>
              <a:rPr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1.Text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2.Theme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3.Sentence understanding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85750" y="214313"/>
            <a:ext cx="3786188" cy="70802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Tasks for Today</a:t>
            </a:r>
            <a:endParaRPr lang="zh-CN" altLang="en-US" sz="4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28625" y="280988"/>
            <a:ext cx="2857500" cy="5842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70C0"/>
                </a:solidFill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Objectives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7188" y="1439863"/>
            <a:ext cx="8643937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1.To understand the main idea and the theme of the text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2. To learn the key language expressions and grammatical points</a:t>
            </a:r>
          </a:p>
          <a:p>
            <a:pPr marL="457200" indent="-457200">
              <a:lnSpc>
                <a:spcPct val="150000"/>
              </a:lnSpc>
            </a:pPr>
            <a:r>
              <a:rPr lang="en-US" altLang="zh-CN" sz="2400" b="1">
                <a:latin typeface="Times New Roman" pitchFamily="18" charset="0"/>
                <a:cs typeface="Times New Roman" pitchFamily="18" charset="0"/>
              </a:rPr>
              <a:t>3. To cultivate the critical thinking ability</a:t>
            </a:r>
          </a:p>
          <a:p>
            <a:pPr marL="457200" indent="-457200"/>
            <a:endParaRPr lang="en-US" altLang="zh-CN" sz="2200" b="1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3" y="214313"/>
            <a:ext cx="7929562" cy="4432300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</a:t>
            </a:r>
            <a:r>
              <a:rPr lang="en-US" altLang="zh-CN" sz="40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Task I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  </a:t>
            </a:r>
            <a:r>
              <a:rPr lang="en-US" altLang="zh-CN" sz="4000" b="1" dirty="0">
                <a:latin typeface="Times New Roman" pitchFamily="18" charset="0"/>
                <a:ea typeface="华文隶书" panose="02010800040101010101" pitchFamily="2" charset="-122"/>
                <a:cs typeface="Times New Roman" pitchFamily="18" charset="0"/>
              </a:rPr>
              <a:t>Text Appreciation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  <a:endParaRPr lang="en-US" altLang="zh-CN" sz="32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1. Text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2. Theme analysis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3. Sentence understanding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937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0063" y="334963"/>
            <a:ext cx="142875" cy="35718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85875" y="1689100"/>
            <a:ext cx="2571750" cy="107950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author’s experiences 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86375" y="1689100"/>
            <a:ext cx="2571750" cy="1143000"/>
          </a:xfrm>
          <a:prstGeom prst="rect">
            <a:avLst/>
          </a:prstGeom>
          <a:solidFill>
            <a:schemeClr val="bg1"/>
          </a:solidFill>
          <a:ln cmpd="sng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author’s reflection 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700588" y="1201738"/>
            <a:ext cx="36433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The radiator began to leak.   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86300" y="1701800"/>
            <a:ext cx="40719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The driver stopped for help.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60900" y="2130425"/>
            <a:ext cx="3929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The banana stopped the leaks.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95825" y="2559050"/>
            <a:ext cx="50720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The driver reached his destination.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左大括号 9"/>
          <p:cNvSpPr/>
          <p:nvPr/>
        </p:nvSpPr>
        <p:spPr>
          <a:xfrm>
            <a:off x="4310063" y="1416050"/>
            <a:ext cx="458787" cy="1370013"/>
          </a:xfrm>
          <a:prstGeom prst="leftBrace">
            <a:avLst/>
          </a:prstGeom>
          <a:ln w="38100" cmpd="sng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857500" y="1701800"/>
            <a:ext cx="1357313" cy="830263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banana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5288" y="247650"/>
            <a:ext cx="142875" cy="357188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859088" y="3424238"/>
            <a:ext cx="1428750" cy="8318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</a:p>
          <a:p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rock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722813" y="3495675"/>
            <a:ext cx="45005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The rock marked the center of the</a:t>
            </a:r>
          </a:p>
          <a:p>
            <a:r>
              <a:rPr lang="en-US" altLang="zh-CN" sz="2400">
                <a:latin typeface="Times New Roman" pitchFamily="18" charset="0"/>
                <a:cs typeface="Times New Roman" pitchFamily="18" charset="0"/>
              </a:rPr>
              <a:t>  world.</a:t>
            </a:r>
            <a:endParaRPr lang="zh-CN" altLang="en-US" sz="2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右箭头 16"/>
          <p:cNvSpPr/>
          <p:nvPr/>
        </p:nvSpPr>
        <p:spPr>
          <a:xfrm>
            <a:off x="4397375" y="3740150"/>
            <a:ext cx="428625" cy="225425"/>
          </a:xfrm>
          <a:prstGeom prst="right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>
            <a:off x="2428875" y="2051050"/>
            <a:ext cx="428625" cy="1857375"/>
          </a:xfrm>
          <a:prstGeom prst="leftBrace">
            <a:avLst/>
          </a:prstGeom>
          <a:ln w="38100" cmpd="sng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2875" y="2357438"/>
            <a:ext cx="2286000" cy="1079500"/>
          </a:xfrm>
          <a:prstGeom prst="rect">
            <a:avLst/>
          </a:prstGeom>
          <a:solidFill>
            <a:schemeClr val="bg1"/>
          </a:solidFill>
          <a:ln w="19050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author’s experiences 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19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937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 animBg="1"/>
      <p:bldP spid="12" grpId="0" animBg="1"/>
      <p:bldP spid="14" grpId="0" animBg="1"/>
      <p:bldP spid="16" grpId="0"/>
      <p:bldP spid="17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227763" y="1168400"/>
            <a:ext cx="1357312" cy="769938"/>
          </a:xfrm>
          <a:prstGeom prst="rect">
            <a:avLst/>
          </a:prstGeom>
          <a:noFill/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>
                <a:latin typeface="Times New Roman" pitchFamily="18" charset="0"/>
                <a:cs typeface="Times New Roman" pitchFamily="18" charset="0"/>
              </a:rPr>
              <a:t>The banana</a:t>
            </a:r>
            <a:endParaRPr lang="zh-CN" altLang="en-US" sz="2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227763" y="2714625"/>
            <a:ext cx="1428750" cy="76993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>
                <a:latin typeface="Times New Roman" pitchFamily="18" charset="0"/>
                <a:cs typeface="Times New Roman" pitchFamily="18" charset="0"/>
              </a:rPr>
              <a:t>The </a:t>
            </a:r>
          </a:p>
          <a:p>
            <a:r>
              <a:rPr lang="en-US" altLang="zh-CN" sz="2200">
                <a:latin typeface="Times New Roman" pitchFamily="18" charset="0"/>
                <a:cs typeface="Times New Roman" pitchFamily="18" charset="0"/>
              </a:rPr>
              <a:t> rock</a:t>
            </a:r>
            <a:endParaRPr lang="zh-CN" altLang="en-US" sz="22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021138" y="1785938"/>
            <a:ext cx="1571625" cy="11430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Two learning moments</a:t>
            </a:r>
            <a:endParaRPr lang="zh-CN" altLang="en-US" sz="22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288" y="268288"/>
            <a:ext cx="142875" cy="357187"/>
          </a:xfrm>
          <a:prstGeom prst="rect">
            <a:avLst/>
          </a:prstGeom>
          <a:solidFill>
            <a:srgbClr val="5AD00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右箭头 19"/>
          <p:cNvSpPr/>
          <p:nvPr/>
        </p:nvSpPr>
        <p:spPr>
          <a:xfrm>
            <a:off x="3386138" y="2214563"/>
            <a:ext cx="428625" cy="225425"/>
          </a:xfrm>
          <a:prstGeom prst="rightArrow">
            <a:avLst/>
          </a:prstGeom>
          <a:solidFill>
            <a:schemeClr val="accent1">
              <a:alpha val="4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左大括号 23"/>
          <p:cNvSpPr/>
          <p:nvPr/>
        </p:nvSpPr>
        <p:spPr>
          <a:xfrm>
            <a:off x="5643563" y="1571625"/>
            <a:ext cx="558800" cy="1643063"/>
          </a:xfrm>
          <a:prstGeom prst="leftBrace">
            <a:avLst>
              <a:gd name="adj1" fmla="val 8333"/>
              <a:gd name="adj2" fmla="val 50000"/>
            </a:avLst>
          </a:prstGeom>
          <a:ln w="38100" cmpd="sng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25488" y="1790700"/>
            <a:ext cx="2571750" cy="1143000"/>
          </a:xfrm>
          <a:prstGeom prst="rect">
            <a:avLst/>
          </a:prstGeom>
          <a:solidFill>
            <a:schemeClr val="bg1"/>
          </a:solidFill>
          <a:ln cmpd="sng">
            <a:solidFill>
              <a:srgbClr val="0070C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 author’s reflection </a:t>
            </a:r>
            <a:endParaRPr lang="zh-CN" altLang="en-US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62" name="TextBox 1"/>
          <p:cNvSpPr txBox="1">
            <a:spLocks noChangeArrowheads="1"/>
          </p:cNvSpPr>
          <p:nvPr/>
        </p:nvSpPr>
        <p:spPr bwMode="auto">
          <a:xfrm>
            <a:off x="642938" y="214313"/>
            <a:ext cx="493712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en-US" altLang="zh-CN" sz="3600" b="1">
                <a:latin typeface="华文隶书"/>
                <a:ea typeface="华文隶书"/>
                <a:cs typeface="华文隶书"/>
              </a:rPr>
              <a:t>1.Text Analysis</a:t>
            </a:r>
            <a:endParaRPr lang="en-US" altLang="zh-CN" sz="3600" b="1"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9" grpId="0" animBg="1"/>
      <p:bldP spid="20" grpId="1" animBg="1"/>
      <p:bldP spid="24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43F319">
            <a:alpha val="41000"/>
          </a:srgbClr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sz="2200" b="1" dirty="0" smtClean="0">
            <a:solidFill>
              <a:srgbClr val="F8F8F8"/>
            </a:solidFill>
            <a:latin typeface="Times New Roman" panose="02020603050405020304" pitchFamily="18" charset="0"/>
            <a:cs typeface="Times New Roman" panose="02020603050405020304" pitchFamily="18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2984</TotalTime>
  <Words>435</Words>
  <Application>Microsoft Office PowerPoint</Application>
  <PresentationFormat>On-screen Show (16:9)</PresentationFormat>
  <Paragraphs>86</Paragraphs>
  <Slides>17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演示文稿设计模板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2" baseType="lpstr">
      <vt:lpstr>Arial</vt:lpstr>
      <vt:lpstr>宋体</vt:lpstr>
      <vt:lpstr>Calibri</vt:lpstr>
      <vt:lpstr>Wingdings</vt:lpstr>
      <vt:lpstr>FrankRuehl</vt:lpstr>
      <vt:lpstr>Adobe Gothic Std B</vt:lpstr>
      <vt:lpstr>Comic Sans MS</vt:lpstr>
      <vt:lpstr>华文隶书</vt:lpstr>
      <vt:lpstr>Times New Roman</vt:lpstr>
      <vt:lpstr>微软雅黑</vt:lpstr>
      <vt:lpstr>仿宋</vt:lpstr>
      <vt:lpstr>华文新魏</vt:lpstr>
      <vt:lpstr>Office 主题​​</vt:lpstr>
      <vt:lpstr>Office 主题​​</vt:lpstr>
      <vt:lpstr>诗情画意</vt:lpstr>
      <vt:lpstr>Unit Six The Green Banana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Yangtze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Stilwell Joseph</dc:creator>
  <cp:lastModifiedBy>Guest</cp:lastModifiedBy>
  <cp:revision>915</cp:revision>
  <dcterms:created xsi:type="dcterms:W3CDTF">2014-03-26T14:37:33Z</dcterms:created>
  <dcterms:modified xsi:type="dcterms:W3CDTF">2014-12-13T08:57:21Z</dcterms:modified>
</cp:coreProperties>
</file>