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56" r:id="rId2"/>
    <p:sldId id="414" r:id="rId3"/>
    <p:sldId id="415" r:id="rId4"/>
    <p:sldId id="416" r:id="rId5"/>
    <p:sldId id="417" r:id="rId6"/>
    <p:sldId id="418" r:id="rId7"/>
    <p:sldId id="419" r:id="rId8"/>
    <p:sldId id="258" r:id="rId9"/>
    <p:sldId id="259" r:id="rId10"/>
    <p:sldId id="325" r:id="rId11"/>
    <p:sldId id="407" r:id="rId12"/>
    <p:sldId id="408" r:id="rId13"/>
    <p:sldId id="370" r:id="rId14"/>
    <p:sldId id="391" r:id="rId15"/>
    <p:sldId id="387" r:id="rId16"/>
    <p:sldId id="392" r:id="rId17"/>
    <p:sldId id="405" r:id="rId18"/>
    <p:sldId id="401" r:id="rId19"/>
    <p:sldId id="403" r:id="rId20"/>
    <p:sldId id="397" r:id="rId21"/>
    <p:sldId id="335" r:id="rId22"/>
    <p:sldId id="341" r:id="rId23"/>
    <p:sldId id="350" r:id="rId24"/>
    <p:sldId id="347" r:id="rId25"/>
    <p:sldId id="409" r:id="rId26"/>
    <p:sldId id="410" r:id="rId27"/>
    <p:sldId id="352" r:id="rId28"/>
  </p:sldIdLst>
  <p:sldSz cx="9144000" cy="5143500" type="screen16x9"/>
  <p:notesSz cx="9144000" cy="6858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373A"/>
    <a:srgbClr val="003366"/>
    <a:srgbClr val="2CBA0A"/>
    <a:srgbClr val="FF0066"/>
    <a:srgbClr val="43F319"/>
    <a:srgbClr val="5ECD0F"/>
    <a:srgbClr val="5AD00A"/>
    <a:srgbClr val="9CEB3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7" d="100"/>
          <a:sy n="117" d="100"/>
        </p:scale>
        <p:origin x="-132" y="-96"/>
      </p:cViewPr>
      <p:guideLst>
        <p:guide orient="horz" pos="1393"/>
        <p:guide pos="260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1" d="100"/>
          <a:sy n="71" d="100"/>
        </p:scale>
        <p:origin x="-2058" y="-102"/>
      </p:cViewPr>
      <p:guideLst>
        <p:guide orient="horz" pos="2160"/>
        <p:guide pos="288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15F6579-C1AF-486E-A8BD-271C0A91840E}" type="datetimeFigureOut">
              <a:rPr lang="zh-CN" altLang="en-US"/>
              <a:pPr>
                <a:defRPr/>
              </a:pPr>
              <a:t>2014-12-13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0CCC958-E852-4713-8F61-56156D0836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DF80D93-C2B7-430F-8E8D-4F5856C5358F}" type="datetimeFigureOut">
              <a:rPr lang="zh-CN" altLang="en-US"/>
              <a:pPr>
                <a:defRPr/>
              </a:pPr>
              <a:t>2014-12-13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EAEBD55-0013-4823-B76B-5B2082F2BC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94A6F33-1CAD-4E5C-B821-0C8E4A62D044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0FDE881-0E35-44DA-91F1-9A60FE49CCB3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BDD5FD7-E020-4518-B4CE-E4018200569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 smtClean="0">
                <a:latin typeface="Times New Roman" pitchFamily="18" charset="0"/>
                <a:cs typeface="Times New Roman" pitchFamily="18" charset="0"/>
              </a:rPr>
              <a:t>What kind of character of Maheegun can be reflected through the description?</a:t>
            </a:r>
            <a:endParaRPr lang="zh-CN" altLang="en-US" smtClean="0"/>
          </a:p>
        </p:txBody>
      </p:sp>
      <p:sp>
        <p:nvSpPr>
          <p:cNvPr id="29699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ADD589C-5262-4BB4-8687-06E40B40EDFF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277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0D17CD6-ECA6-4DCC-8BA0-7D502E4C6AC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16C25F1-71B2-4D3D-A8F1-2A3CFFFCAB6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矩形 2"/>
          <p:cNvSpPr/>
          <p:nvPr userDrawn="1"/>
        </p:nvSpPr>
        <p:spPr>
          <a:xfrm>
            <a:off x="6350" y="9525"/>
            <a:ext cx="9144000" cy="5400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矩形 2"/>
          <p:cNvSpPr/>
          <p:nvPr userDrawn="1"/>
        </p:nvSpPr>
        <p:spPr>
          <a:xfrm>
            <a:off x="0" y="-20638"/>
            <a:ext cx="9144000" cy="5399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0"/>
          <p:cNvSpPr/>
          <p:nvPr userDrawn="1"/>
        </p:nvSpPr>
        <p:spPr>
          <a:xfrm>
            <a:off x="6702425" y="3022600"/>
            <a:ext cx="1900238" cy="190182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椭圆 5"/>
          <p:cNvSpPr/>
          <p:nvPr userDrawn="1"/>
        </p:nvSpPr>
        <p:spPr>
          <a:xfrm>
            <a:off x="6702425" y="3022600"/>
            <a:ext cx="1900238" cy="1901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11"/>
          <p:cNvSpPr txBox="1"/>
          <p:nvPr userDrawn="1"/>
        </p:nvSpPr>
        <p:spPr>
          <a:xfrm>
            <a:off x="6896100" y="3700463"/>
            <a:ext cx="1512888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ankRuehl"/>
                <a:ea typeface="Adobe Gothic Std B"/>
                <a:cs typeface="FrankRuehl"/>
              </a:rPr>
              <a:t>Contents</a:t>
            </a:r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FrankRuehl"/>
              <a:ea typeface="Adobe Gothic Std B"/>
              <a:cs typeface="FrankRuehl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892 0.00586 L 0.00434 0.0033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29" y="-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4" grpId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 spd="slow">
    <p:wipe dir="r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88" y="1173163"/>
            <a:ext cx="7286625" cy="13985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en-US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Unit 11</a:t>
            </a:r>
          </a:p>
          <a:p>
            <a:pPr algn="ctr"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 Text A  </a:t>
            </a:r>
            <a:r>
              <a:rPr lang="en-US" altLang="zh-CN" sz="4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Maheegun</a:t>
            </a:r>
            <a:r>
              <a:rPr lang="en-US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My Brother</a:t>
            </a:r>
          </a:p>
        </p:txBody>
      </p:sp>
      <p:sp>
        <p:nvSpPr>
          <p:cNvPr id="14338" name="TextBox 2"/>
          <p:cNvSpPr txBox="1">
            <a:spLocks noChangeArrowheads="1"/>
          </p:cNvSpPr>
          <p:nvPr/>
        </p:nvSpPr>
        <p:spPr bwMode="auto">
          <a:xfrm>
            <a:off x="2214563" y="3714750"/>
            <a:ext cx="501015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b="1" i="1">
                <a:latin typeface="Times New Roman" pitchFamily="18" charset="0"/>
                <a:ea typeface="华文新魏"/>
                <a:cs typeface="Times New Roman" pitchFamily="18" charset="0"/>
              </a:rPr>
              <a:t>Contemporary College English (Book 1)</a:t>
            </a:r>
          </a:p>
          <a:p>
            <a:pPr>
              <a:lnSpc>
                <a:spcPts val="2500"/>
              </a:lnSpc>
            </a:pPr>
            <a:r>
              <a:rPr lang="en-US" altLang="zh-CN" b="1" i="1">
                <a:latin typeface="Times New Roman" pitchFamily="18" charset="0"/>
                <a:ea typeface="华文新魏"/>
                <a:cs typeface="Times New Roman" pitchFamily="18" charset="0"/>
              </a:rPr>
              <a:t>English Majors (Grade One)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50" y="142875"/>
            <a:ext cx="7858125" cy="48625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 </a:t>
            </a:r>
            <a:r>
              <a:rPr lang="en-US" altLang="zh-CN" sz="3200" b="1" dirty="0"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Task I</a:t>
            </a: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  </a:t>
            </a:r>
            <a:r>
              <a:rPr lang="en-US" altLang="zh-CN" sz="3200" b="1" dirty="0"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Text Appreciation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   </a:t>
            </a:r>
            <a:endParaRPr lang="en-US" altLang="zh-CN" sz="32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1. Text analysis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2. Characterization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3. Theme  analysis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075613" cy="7810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 b="1" smtClean="0">
                <a:solidFill>
                  <a:srgbClr val="FF3300"/>
                </a:solidFill>
                <a:latin typeface="Times New Roman" pitchFamily="18" charset="0"/>
              </a:rPr>
              <a:t>Text Analysis</a:t>
            </a:r>
            <a:endParaRPr lang="zh-CN" altLang="en-US" b="1" smtClean="0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1042988" y="1203325"/>
            <a:ext cx="7056437" cy="36258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marL="533400" indent="-533400"/>
            <a:r>
              <a:rPr lang="en-US" altLang="zh-CN" sz="2800" b="1" smtClean="0"/>
              <a:t>The General Analysis</a:t>
            </a:r>
          </a:p>
          <a:p>
            <a:pPr marL="533400" indent="-533400">
              <a:buFont typeface="Arial" charset="0"/>
              <a:buNone/>
            </a:pPr>
            <a:endParaRPr lang="en-US" altLang="zh-CN" sz="2800" b="1" i="1" u="sng" smtClean="0"/>
          </a:p>
          <a:p>
            <a:pPr marL="533400" indent="-533400"/>
            <a:r>
              <a:rPr lang="en-US" altLang="zh-CN" sz="2800" b="1" i="1" smtClean="0"/>
              <a:t>                              plot</a:t>
            </a:r>
            <a:r>
              <a:rPr lang="en-US" altLang="zh-CN" sz="2800" smtClean="0"/>
              <a:t> of the story?</a:t>
            </a:r>
          </a:p>
          <a:p>
            <a:pPr marL="533400" indent="-533400"/>
            <a:r>
              <a:rPr lang="en-US" altLang="zh-CN" sz="2800" smtClean="0"/>
              <a:t>  </a:t>
            </a:r>
            <a:r>
              <a:rPr lang="en-US" altLang="zh-CN" sz="2800" b="1" i="1" smtClean="0"/>
              <a:t>What’s the</a:t>
            </a:r>
            <a:r>
              <a:rPr lang="en-US" altLang="zh-CN" sz="2800" smtClean="0"/>
              <a:t>      </a:t>
            </a:r>
            <a:r>
              <a:rPr lang="en-US" altLang="zh-CN" sz="2800" b="1" i="1" smtClean="0"/>
              <a:t>setting</a:t>
            </a:r>
            <a:r>
              <a:rPr lang="en-US" altLang="zh-CN" sz="2800" smtClean="0"/>
              <a:t> of the story?</a:t>
            </a:r>
          </a:p>
          <a:p>
            <a:pPr marL="533400" indent="-533400"/>
            <a:r>
              <a:rPr lang="en-US" altLang="zh-CN" sz="2800" smtClean="0"/>
              <a:t>                          </a:t>
            </a:r>
            <a:r>
              <a:rPr lang="en-US" altLang="zh-CN" sz="2800" b="1" i="1" smtClean="0"/>
              <a:t>protagonists</a:t>
            </a:r>
            <a:r>
              <a:rPr lang="en-US" altLang="zh-CN" sz="2800" smtClean="0"/>
              <a:t> of the story?</a:t>
            </a:r>
          </a:p>
          <a:p>
            <a:pPr marL="533400" indent="-533400"/>
            <a:r>
              <a:rPr lang="en-US" altLang="zh-CN" sz="2800" b="1" i="1" smtClean="0"/>
              <a:t>                          main idea </a:t>
            </a:r>
            <a:r>
              <a:rPr lang="en-US" altLang="zh-CN" sz="2800" smtClean="0"/>
              <a:t>of the story?</a:t>
            </a:r>
          </a:p>
          <a:p>
            <a:pPr marL="533400" indent="-533400"/>
            <a:endParaRPr lang="zh-CN" altLang="zh-CN" sz="4000" smtClean="0"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0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30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30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0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0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0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30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0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0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30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0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0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4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68313" y="411163"/>
            <a:ext cx="8229600" cy="404177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80000"/>
              </a:lnSpc>
            </a:pPr>
            <a:endParaRPr lang="zh-CN" altLang="zh-CN" sz="2800" smtClean="0"/>
          </a:p>
          <a:p>
            <a:pPr>
              <a:lnSpc>
                <a:spcPct val="80000"/>
              </a:lnSpc>
            </a:pPr>
            <a:r>
              <a:rPr lang="zh-CN" altLang="zh-CN" sz="2800" smtClean="0"/>
              <a:t> </a:t>
            </a:r>
            <a:r>
              <a:rPr lang="en-US" altLang="zh-CN" sz="2800" b="1" i="1" smtClean="0"/>
              <a:t>Plot</a:t>
            </a:r>
            <a:r>
              <a:rPr lang="en-US" altLang="zh-CN" sz="2800" b="1" smtClean="0"/>
              <a:t>:</a:t>
            </a:r>
            <a:r>
              <a:rPr lang="en-US" altLang="zh-CN" sz="2800" smtClean="0"/>
              <a:t>  a touching story between a boy and a                               wolf : their encounter, their friendship, their departure and their reunion. </a:t>
            </a:r>
          </a:p>
          <a:p>
            <a:pPr>
              <a:lnSpc>
                <a:spcPct val="80000"/>
              </a:lnSpc>
            </a:pPr>
            <a:r>
              <a:rPr lang="en-US" altLang="zh-CN" sz="2800" b="1" i="1" smtClean="0"/>
              <a:t>Setting</a:t>
            </a:r>
            <a:r>
              <a:rPr lang="en-US" altLang="zh-CN" sz="2800" b="1" smtClean="0"/>
              <a:t>:</a:t>
            </a:r>
            <a:r>
              <a:rPr lang="en-US" altLang="zh-CN" sz="2800" smtClean="0"/>
              <a:t>   a small village </a:t>
            </a:r>
          </a:p>
          <a:p>
            <a:pPr>
              <a:lnSpc>
                <a:spcPct val="80000"/>
              </a:lnSpc>
            </a:pPr>
            <a:endParaRPr lang="en-US" altLang="zh-CN" sz="2800" i="1" smtClean="0"/>
          </a:p>
          <a:p>
            <a:pPr>
              <a:lnSpc>
                <a:spcPct val="80000"/>
              </a:lnSpc>
            </a:pPr>
            <a:r>
              <a:rPr lang="en-US" altLang="zh-CN" sz="2800" b="1" i="1" smtClean="0"/>
              <a:t>Protagonists</a:t>
            </a:r>
            <a:r>
              <a:rPr lang="en-US" altLang="zh-CN" sz="2800" b="1" smtClean="0"/>
              <a:t>:</a:t>
            </a:r>
            <a:r>
              <a:rPr lang="en-US" altLang="zh-CN" sz="2800" smtClean="0"/>
              <a:t> the author and his </a:t>
            </a:r>
          </a:p>
          <a:p>
            <a:pPr>
              <a:lnSpc>
                <a:spcPct val="80000"/>
              </a:lnSpc>
            </a:pPr>
            <a:r>
              <a:rPr lang="en-US" altLang="zh-CN" sz="2800" smtClean="0"/>
              <a:t>                     grandfather</a:t>
            </a:r>
          </a:p>
          <a:p>
            <a:pPr>
              <a:lnSpc>
                <a:spcPct val="80000"/>
              </a:lnSpc>
            </a:pPr>
            <a:r>
              <a:rPr lang="en-US" altLang="zh-CN" sz="2800" b="1" i="1" smtClean="0"/>
              <a:t>Main idea of the story</a:t>
            </a:r>
            <a:r>
              <a:rPr lang="en-US" altLang="zh-CN" sz="2800" b="1" smtClean="0"/>
              <a:t>:</a:t>
            </a:r>
            <a:r>
              <a:rPr lang="en-US" altLang="zh-CN" sz="2800" smtClean="0"/>
              <a:t> go to next page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0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0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0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0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0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71500" y="1500188"/>
            <a:ext cx="2571750" cy="107950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1500" y="3071813"/>
            <a:ext cx="2571750" cy="1050925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wolf(</a:t>
            </a:r>
            <a:r>
              <a:rPr lang="en-US" altLang="zh-CN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Maheegun</a:t>
            </a:r>
            <a:r>
              <a:rPr lang="en-US" altLang="zh-CN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左大括号 4"/>
          <p:cNvSpPr/>
          <p:nvPr/>
        </p:nvSpPr>
        <p:spPr>
          <a:xfrm rot="10800000">
            <a:off x="3143250" y="1785938"/>
            <a:ext cx="285750" cy="2071687"/>
          </a:xfrm>
          <a:prstGeom prst="leftBrace">
            <a:avLst>
              <a:gd name="adj1" fmla="val 118094"/>
              <a:gd name="adj2" fmla="val 48993"/>
            </a:avLst>
          </a:prstGeom>
          <a:ln w="3810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86500" y="2428875"/>
            <a:ext cx="2071688" cy="85725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friendship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00438" y="2428875"/>
            <a:ext cx="2000250" cy="85725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encounter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5786438" y="2786063"/>
            <a:ext cx="214312" cy="142875"/>
          </a:xfrm>
          <a:prstGeom prst="rightArrow">
            <a:avLst/>
          </a:prstGeom>
          <a:solidFill>
            <a:schemeClr val="tx2">
              <a:lumMod val="50000"/>
              <a:lumOff val="50000"/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n>
                <a:solidFill>
                  <a:schemeClr val="tx2">
                    <a:lumMod val="50000"/>
                    <a:lumOff val="50000"/>
                  </a:schemeClr>
                </a:solidFill>
              </a:ln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0825" y="339725"/>
            <a:ext cx="111125" cy="363538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632" name="TextBox 8"/>
          <p:cNvSpPr txBox="1">
            <a:spLocks noChangeArrowheads="1"/>
          </p:cNvSpPr>
          <p:nvPr/>
        </p:nvSpPr>
        <p:spPr bwMode="auto">
          <a:xfrm>
            <a:off x="395288" y="195263"/>
            <a:ext cx="525621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4000" b="1">
                <a:latin typeface="华文隶书"/>
                <a:ea typeface="华文隶书"/>
                <a:cs typeface="华文隶书"/>
              </a:rPr>
              <a:t>Further Analysis</a:t>
            </a:r>
            <a:endParaRPr lang="en-US" altLang="zh-CN" sz="40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5" grpId="0" animBg="1"/>
      <p:bldP spid="11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71500" y="1500188"/>
            <a:ext cx="2571750" cy="107950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1500" y="3071813"/>
            <a:ext cx="2571750" cy="1050925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wolf(</a:t>
            </a:r>
            <a:r>
              <a:rPr lang="en-US" altLang="zh-CN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Maheegun</a:t>
            </a:r>
            <a:r>
              <a:rPr lang="en-US" altLang="zh-CN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左大括号 4"/>
          <p:cNvSpPr/>
          <p:nvPr/>
        </p:nvSpPr>
        <p:spPr>
          <a:xfrm rot="10800000">
            <a:off x="3143250" y="1785938"/>
            <a:ext cx="285750" cy="2071687"/>
          </a:xfrm>
          <a:prstGeom prst="leftBrace">
            <a:avLst>
              <a:gd name="adj1" fmla="val 118094"/>
              <a:gd name="adj2" fmla="val 48993"/>
            </a:avLst>
          </a:prstGeom>
          <a:ln w="3810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286500" y="2428875"/>
            <a:ext cx="2071688" cy="85725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result of friendship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500438" y="2428875"/>
            <a:ext cx="2000250" cy="85725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reencounter</a:t>
            </a:r>
            <a:endParaRPr lang="zh-CN" altLang="en-US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右箭头 13"/>
          <p:cNvSpPr/>
          <p:nvPr/>
        </p:nvSpPr>
        <p:spPr>
          <a:xfrm>
            <a:off x="5786438" y="2786063"/>
            <a:ext cx="214312" cy="142875"/>
          </a:xfrm>
          <a:prstGeom prst="rightArrow">
            <a:avLst/>
          </a:prstGeom>
          <a:solidFill>
            <a:schemeClr val="tx2">
              <a:lumMod val="50000"/>
              <a:lumOff val="50000"/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n>
                <a:solidFill>
                  <a:schemeClr val="tx2">
                    <a:lumMod val="50000"/>
                    <a:lumOff val="50000"/>
                  </a:schemeClr>
                </a:solidFill>
              </a:ln>
              <a:solidFill>
                <a:schemeClr val="bg2">
                  <a:lumMod val="75000"/>
                </a:schemeClr>
              </a:solidFill>
            </a:endParaRPr>
          </a:p>
        </p:txBody>
      </p:sp>
      <p:sp>
        <p:nvSpPr>
          <p:cNvPr id="28679" name="TextBox 8"/>
          <p:cNvSpPr txBox="1">
            <a:spLocks noChangeArrowheads="1"/>
          </p:cNvSpPr>
          <p:nvPr/>
        </p:nvSpPr>
        <p:spPr bwMode="auto">
          <a:xfrm>
            <a:off x="395288" y="195263"/>
            <a:ext cx="525621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4000" b="1">
                <a:latin typeface="华文隶书"/>
                <a:ea typeface="华文隶书"/>
                <a:cs typeface="华文隶书"/>
              </a:rPr>
              <a:t>Further Analysis</a:t>
            </a:r>
            <a:endParaRPr lang="en-US" altLang="zh-CN" sz="40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0825" y="339725"/>
            <a:ext cx="111125" cy="363538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71500" y="1500188"/>
            <a:ext cx="2571750" cy="107950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1500" y="3071813"/>
            <a:ext cx="2571750" cy="1050925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wolf(</a:t>
            </a:r>
            <a:r>
              <a:rPr lang="en-US" altLang="zh-CN" sz="2400" b="1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Maheegun</a:t>
            </a:r>
            <a:r>
              <a:rPr lang="en-US" altLang="zh-CN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左大括号 4"/>
          <p:cNvSpPr/>
          <p:nvPr/>
        </p:nvSpPr>
        <p:spPr>
          <a:xfrm rot="10800000">
            <a:off x="3143250" y="1785938"/>
            <a:ext cx="285750" cy="2071687"/>
          </a:xfrm>
          <a:prstGeom prst="leftBrace">
            <a:avLst>
              <a:gd name="adj1" fmla="val 118094"/>
              <a:gd name="adj2" fmla="val 48993"/>
            </a:avLst>
          </a:prstGeom>
          <a:ln w="38100" cmpd="sng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71875" y="2071688"/>
            <a:ext cx="3736975" cy="1571625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Main idea: 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It is a story about friendship between the boy and </a:t>
            </a:r>
            <a:r>
              <a:rPr lang="en-US" sz="24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Maheegun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the wolf.</a:t>
            </a:r>
          </a:p>
        </p:txBody>
      </p:sp>
      <p:sp>
        <p:nvSpPr>
          <p:cNvPr id="11" name="矩形 10"/>
          <p:cNvSpPr/>
          <p:nvPr/>
        </p:nvSpPr>
        <p:spPr>
          <a:xfrm>
            <a:off x="250825" y="339725"/>
            <a:ext cx="111125" cy="363538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726" name="TextBox 8"/>
          <p:cNvSpPr txBox="1">
            <a:spLocks noChangeArrowheads="1"/>
          </p:cNvSpPr>
          <p:nvPr/>
        </p:nvSpPr>
        <p:spPr bwMode="auto">
          <a:xfrm>
            <a:off x="395288" y="195263"/>
            <a:ext cx="5256212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4000" b="1">
                <a:latin typeface="华文隶书"/>
                <a:ea typeface="华文隶书"/>
                <a:cs typeface="华文隶书"/>
              </a:rPr>
              <a:t>Further Analysis</a:t>
            </a:r>
            <a:endParaRPr lang="en-US" altLang="zh-CN" sz="40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Box 1"/>
          <p:cNvSpPr txBox="1">
            <a:spLocks noChangeArrowheads="1"/>
          </p:cNvSpPr>
          <p:nvPr/>
        </p:nvSpPr>
        <p:spPr bwMode="auto">
          <a:xfrm>
            <a:off x="392113" y="71438"/>
            <a:ext cx="576421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latin typeface="华文隶书"/>
                <a:ea typeface="华文隶书"/>
                <a:cs typeface="Times New Roman" pitchFamily="18" charset="0"/>
              </a:rPr>
              <a:t>2. Characterization 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71500" y="857250"/>
          <a:ext cx="7745413" cy="40195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6272"/>
                <a:gridCol w="6048672"/>
              </a:tblGrid>
              <a:tr h="726090">
                <a:tc>
                  <a:txBody>
                    <a:bodyPr/>
                    <a:lstStyle/>
                    <a:p>
                      <a:r>
                        <a:rPr lang="en-US" altLang="zh-CN" sz="24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Maheegun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Contents</a:t>
                      </a:r>
                      <a:endParaRPr lang="zh-CN" altLang="en-US" sz="24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5284">
                <a:tc>
                  <a:txBody>
                    <a:bodyPr/>
                    <a:lstStyle/>
                    <a:p>
                      <a:r>
                        <a:rPr lang="en-US" altLang="zh-CN" sz="2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Appearance</a:t>
                      </a:r>
                      <a:endParaRPr lang="zh-CN" altLang="en-US" sz="2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2400" b="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086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Action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652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Nature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339975" y="1635125"/>
            <a:ext cx="364331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wolf cub, 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handsome</a:t>
            </a: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black mantle, 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giant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black wolf</a:t>
            </a:r>
            <a:endParaRPr lang="zh-CN" altLang="en-US" sz="24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0825" y="195263"/>
            <a:ext cx="111125" cy="365125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extBox 1"/>
          <p:cNvSpPr txBox="1">
            <a:spLocks noChangeArrowheads="1"/>
          </p:cNvSpPr>
          <p:nvPr/>
        </p:nvSpPr>
        <p:spPr bwMode="auto">
          <a:xfrm>
            <a:off x="392113" y="71438"/>
            <a:ext cx="576421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latin typeface="华文隶书"/>
                <a:ea typeface="华文隶书"/>
                <a:cs typeface="Times New Roman" pitchFamily="18" charset="0"/>
              </a:rPr>
              <a:t>2. Characterization 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571500" y="857250"/>
          <a:ext cx="6953250" cy="40909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2623"/>
                <a:gridCol w="5220233"/>
              </a:tblGrid>
              <a:tr h="739100">
                <a:tc>
                  <a:txBody>
                    <a:bodyPr/>
                    <a:lstStyle/>
                    <a:p>
                      <a:r>
                        <a:rPr lang="en-US" altLang="zh-CN" sz="24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Maheegun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Contents</a:t>
                      </a:r>
                      <a:endParaRPr lang="zh-CN" altLang="en-US" sz="24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1684">
                <a:tc>
                  <a:txBody>
                    <a:bodyPr/>
                    <a:lstStyle/>
                    <a:p>
                      <a:r>
                        <a:rPr lang="en-US" altLang="zh-CN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Appearance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2400" b="0" kern="1200" dirty="0" smtClean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8525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400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Action</a:t>
                      </a:r>
                      <a:endParaRPr lang="zh-CN" altLang="en-US" sz="2400" kern="1200" dirty="0">
                        <a:solidFill>
                          <a:srgbClr val="FF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47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400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Nature</a:t>
                      </a:r>
                      <a:endParaRPr lang="zh-CN" altLang="en-US" sz="2400" kern="120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2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3811" name="矩形 9"/>
          <p:cNvSpPr>
            <a:spLocks noChangeArrowheads="1"/>
          </p:cNvSpPr>
          <p:nvPr/>
        </p:nvSpPr>
        <p:spPr bwMode="auto">
          <a:xfrm>
            <a:off x="2339975" y="1635125"/>
            <a:ext cx="364331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wolf cub, handsome black mantle, giant black wolf</a:t>
            </a:r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339975" y="2500313"/>
            <a:ext cx="46085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poke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 his head around the corner; drove off the others; 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licked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 at the dried blood; 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whimpered</a:t>
            </a:r>
            <a:endParaRPr lang="zh-CN" altLang="en-US" sz="24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0825" y="195263"/>
            <a:ext cx="111125" cy="365125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00063" y="1177925"/>
            <a:ext cx="80010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marL="457200" indent="-457200"/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     1) At such times, she would chase him out with a broom and Maheegun would 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poke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 his head around the corner, 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waiting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 for things to quiet down.</a:t>
            </a:r>
            <a:r>
              <a:rPr lang="zh-CN" altLang="en-US" sz="240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para.5</a:t>
            </a:r>
            <a:r>
              <a:rPr lang="zh-CN" altLang="en-US" sz="2400">
                <a:latin typeface="Times New Roman" pitchFamily="18" charset="0"/>
                <a:cs typeface="Times New Roman" pitchFamily="18" charset="0"/>
              </a:rPr>
              <a:t>）</a:t>
            </a:r>
            <a:endParaRPr lang="zh-CN" altLang="en-US" sz="28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938213" y="2571750"/>
            <a:ext cx="7358062" cy="104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 b="1">
                <a:latin typeface="Times New Roman" pitchFamily="18" charset="0"/>
                <a:cs typeface="Times New Roman" pitchFamily="18" charset="0"/>
              </a:rPr>
              <a:t>奶奶就会拿着扫帚把莫西干轰出去， 它就乖乖的躲在墙角， 探头探脑，等待事态平息下来。</a:t>
            </a:r>
          </a:p>
        </p:txBody>
      </p:sp>
      <p:sp>
        <p:nvSpPr>
          <p:cNvPr id="34819" name="TextBox 5"/>
          <p:cNvSpPr txBox="1">
            <a:spLocks noChangeArrowheads="1"/>
          </p:cNvSpPr>
          <p:nvPr/>
        </p:nvSpPr>
        <p:spPr bwMode="auto">
          <a:xfrm>
            <a:off x="392113" y="71438"/>
            <a:ext cx="576421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latin typeface="华文隶书"/>
                <a:ea typeface="华文隶书"/>
                <a:cs typeface="Times New Roman" pitchFamily="18" charset="0"/>
              </a:rPr>
              <a:t>2. Characterization </a:t>
            </a:r>
          </a:p>
        </p:txBody>
      </p:sp>
      <p:sp>
        <p:nvSpPr>
          <p:cNvPr id="5" name="矩形 4"/>
          <p:cNvSpPr/>
          <p:nvPr/>
        </p:nvSpPr>
        <p:spPr>
          <a:xfrm>
            <a:off x="250825" y="195263"/>
            <a:ext cx="111125" cy="365125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57250" y="642938"/>
            <a:ext cx="8001000" cy="14779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2) </a:t>
            </a:r>
            <a:r>
              <a:rPr lang="en-US" altLang="zh-CN" sz="2400" dirty="0" err="1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Maheegun</a:t>
            </a:r>
            <a:r>
              <a:rPr lang="en-US" altLang="zh-CN" sz="24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 stayed with me through the long night, 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watching me with those big eyes</a:t>
            </a:r>
            <a:r>
              <a:rPr lang="en-US" altLang="zh-CN" sz="2400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. The cold and loss of blood were taking their toll. (para.36)</a:t>
            </a:r>
            <a:endParaRPr lang="zh-CN" altLang="en-US" sz="2400" dirty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36866" name="TextBox 5"/>
          <p:cNvSpPr txBox="1">
            <a:spLocks noChangeArrowheads="1"/>
          </p:cNvSpPr>
          <p:nvPr/>
        </p:nvSpPr>
        <p:spPr bwMode="auto">
          <a:xfrm>
            <a:off x="392113" y="71438"/>
            <a:ext cx="576421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latin typeface="华文隶书"/>
                <a:ea typeface="华文隶书"/>
                <a:cs typeface="Times New Roman" pitchFamily="18" charset="0"/>
              </a:rPr>
              <a:t>2. Characterization </a:t>
            </a:r>
          </a:p>
        </p:txBody>
      </p:sp>
      <p:sp>
        <p:nvSpPr>
          <p:cNvPr id="36867" name="TextBox 4"/>
          <p:cNvSpPr txBox="1">
            <a:spLocks noChangeArrowheads="1"/>
          </p:cNvSpPr>
          <p:nvPr/>
        </p:nvSpPr>
        <p:spPr bwMode="auto">
          <a:xfrm>
            <a:off x="785813" y="2428875"/>
            <a:ext cx="721518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200" b="1">
                <a:latin typeface="Times New Roman" pitchFamily="18" charset="0"/>
                <a:cs typeface="Times New Roman" pitchFamily="18" charset="0"/>
              </a:rPr>
              <a:t>莫西干一整夜都陪着我，他那双大眼睛一直注视着我， 寒冷天气， 加上失血过多， 我再也挺不住了，进入了梦乡。</a:t>
            </a:r>
          </a:p>
        </p:txBody>
      </p:sp>
      <p:sp>
        <p:nvSpPr>
          <p:cNvPr id="7" name="矩形 6"/>
          <p:cNvSpPr/>
          <p:nvPr/>
        </p:nvSpPr>
        <p:spPr>
          <a:xfrm>
            <a:off x="250825" y="195263"/>
            <a:ext cx="111125" cy="365125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-396875" y="0"/>
            <a:ext cx="10009188" cy="11969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eaLnBrk="1" hangingPunct="1"/>
            <a:r>
              <a:rPr lang="en-US" altLang="zh-CN" sz="4000" b="1" smtClean="0">
                <a:solidFill>
                  <a:srgbClr val="FF0000"/>
                </a:solidFill>
              </a:rPr>
              <a:t>Warming-up</a:t>
            </a:r>
            <a:r>
              <a:rPr lang="en-US" altLang="zh-CN" sz="4000" smtClean="0"/>
              <a:t/>
            </a:r>
            <a:br>
              <a:rPr lang="en-US" altLang="zh-CN" sz="4000" smtClean="0"/>
            </a:br>
            <a:r>
              <a:rPr lang="en-US" altLang="zh-CN" sz="3600" smtClean="0"/>
              <a:t>The relationship between human and animals</a:t>
            </a:r>
          </a:p>
        </p:txBody>
      </p:sp>
      <p:pic>
        <p:nvPicPr>
          <p:cNvPr id="15362" name="Picture 5" descr="狼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779588"/>
            <a:ext cx="3743325" cy="293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6" descr="印第安人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1779588"/>
            <a:ext cx="3706812" cy="296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Box 1"/>
          <p:cNvSpPr txBox="1">
            <a:spLocks noChangeArrowheads="1"/>
          </p:cNvSpPr>
          <p:nvPr/>
        </p:nvSpPr>
        <p:spPr bwMode="auto">
          <a:xfrm>
            <a:off x="392113" y="71438"/>
            <a:ext cx="5764212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latin typeface="华文隶书"/>
                <a:ea typeface="华文隶书"/>
                <a:cs typeface="Times New Roman" pitchFamily="18" charset="0"/>
              </a:rPr>
              <a:t>2. Characterization 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28625" y="785813"/>
          <a:ext cx="7456488" cy="39719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5132"/>
                <a:gridCol w="5760640"/>
              </a:tblGrid>
              <a:tr h="812501">
                <a:tc>
                  <a:txBody>
                    <a:bodyPr/>
                    <a:lstStyle/>
                    <a:p>
                      <a:r>
                        <a:rPr lang="en-US" altLang="zh-CN" sz="2400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Maheegun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n-US" altLang="zh-CN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Contents</a:t>
                      </a:r>
                      <a:endParaRPr lang="zh-CN" altLang="en-US" sz="24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2501">
                <a:tc>
                  <a:txBody>
                    <a:bodyPr/>
                    <a:lstStyle/>
                    <a:p>
                      <a:r>
                        <a:rPr lang="en-US" altLang="zh-CN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Appearance</a:t>
                      </a:r>
                      <a:endParaRPr lang="zh-CN" altLang="en-US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b="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wolf</a:t>
                      </a:r>
                      <a:r>
                        <a:rPr lang="en-US" altLang="zh-CN" sz="2400" b="0" kern="1200" baseline="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cub, handsome black mantle, giant black wolf</a:t>
                      </a:r>
                      <a:endParaRPr lang="zh-CN" altLang="en-US" sz="2400" b="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7361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4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Action</a:t>
                      </a:r>
                      <a:endParaRPr lang="zh-CN" altLang="en-US" sz="2400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poke his head around the corner; drove off the others; </a:t>
                      </a:r>
                      <a:r>
                        <a:rPr lang="en-US" altLang="zh-CN" sz="24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licked at the dried blood; whimpered</a:t>
                      </a:r>
                      <a:endParaRPr lang="zh-CN" altLang="en-US" sz="24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7577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400" kern="1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Nature</a:t>
                      </a:r>
                      <a:endParaRPr lang="zh-CN" altLang="en-US" sz="2400" kern="1200" dirty="0">
                        <a:solidFill>
                          <a:srgbClr val="FF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195513" y="3724275"/>
            <a:ext cx="55911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curious, mischievous, considerate, grateful, </a:t>
            </a:r>
          </a:p>
        </p:txBody>
      </p:sp>
      <p:sp>
        <p:nvSpPr>
          <p:cNvPr id="6" name="矩形 5"/>
          <p:cNvSpPr/>
          <p:nvPr/>
        </p:nvSpPr>
        <p:spPr>
          <a:xfrm>
            <a:off x="250825" y="195263"/>
            <a:ext cx="111125" cy="365125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extBox 1"/>
          <p:cNvSpPr txBox="1">
            <a:spLocks noChangeArrowheads="1"/>
          </p:cNvSpPr>
          <p:nvPr/>
        </p:nvSpPr>
        <p:spPr bwMode="auto">
          <a:xfrm>
            <a:off x="642938" y="214313"/>
            <a:ext cx="4643437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4000" b="1">
                <a:latin typeface="华文隶书"/>
                <a:ea typeface="华文隶书"/>
                <a:cs typeface="Times New Roman" pitchFamily="18" charset="0"/>
              </a:rPr>
              <a:t>3.Theme analysis</a:t>
            </a:r>
          </a:p>
        </p:txBody>
      </p:sp>
      <p:sp>
        <p:nvSpPr>
          <p:cNvPr id="3" name="矩形 2"/>
          <p:cNvSpPr/>
          <p:nvPr/>
        </p:nvSpPr>
        <p:spPr>
          <a:xfrm>
            <a:off x="428625" y="357188"/>
            <a:ext cx="139700" cy="363537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1550" y="1131888"/>
            <a:ext cx="1620838" cy="44926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BRAINSTORM:</a:t>
            </a:r>
            <a:endParaRPr lang="zh-CN" altLang="en-US" sz="16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695575" y="1185863"/>
            <a:ext cx="29178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What is the theme?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71500" y="2066925"/>
            <a:ext cx="8429625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This story depicts the ideal relationship between human and wild animals</a:t>
            </a:r>
            <a:r>
              <a:rPr lang="en-US" altLang="zh-CN" sz="2400">
                <a:latin typeface="宋体" charset="-122"/>
                <a:cs typeface="Times New Roman" pitchFamily="18" charset="0"/>
              </a:rPr>
              <a:t>--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they are fellow creatures on earth, and therefore should treat each other like brothers</a:t>
            </a:r>
            <a:r>
              <a:rPr lang="en-US" altLang="zh-CN" sz="2800">
                <a:latin typeface="Calibri" pitchFamily="34" charset="0"/>
              </a:rPr>
              <a:t>.</a:t>
            </a:r>
            <a:endParaRPr lang="zh-CN" altLang="en-US" sz="2800">
              <a:latin typeface="Calibri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65138" y="1635125"/>
            <a:ext cx="8643937" cy="115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Blip>
                <a:blip r:embed="rId3"/>
              </a:buBlip>
            </a:pP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Nowadays some people argue that Man is the domain in the nature, and so he can sacrifice other creatures to satisfy his own need.     </a:t>
            </a:r>
            <a:endParaRPr lang="en-US" altLang="zh-CN" sz="2200" b="1">
              <a:latin typeface="华文隶书"/>
              <a:ea typeface="华文隶书"/>
              <a:cs typeface="Times New Roman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84213" y="915988"/>
            <a:ext cx="77438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Look and think.</a:t>
            </a:r>
          </a:p>
        </p:txBody>
      </p:sp>
      <p:sp>
        <p:nvSpPr>
          <p:cNvPr id="5" name="矩形 4"/>
          <p:cNvSpPr/>
          <p:nvPr/>
        </p:nvSpPr>
        <p:spPr>
          <a:xfrm flipH="1">
            <a:off x="428625" y="987425"/>
            <a:ext cx="111125" cy="288925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964" name="矩形 5"/>
          <p:cNvSpPr>
            <a:spLocks noChangeArrowheads="1"/>
          </p:cNvSpPr>
          <p:nvPr/>
        </p:nvSpPr>
        <p:spPr bwMode="auto">
          <a:xfrm>
            <a:off x="214313" y="142875"/>
            <a:ext cx="48021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Times New Roman" pitchFamily="18" charset="0"/>
                <a:ea typeface="华文隶书"/>
                <a:cs typeface="Times New Roman" pitchFamily="18" charset="0"/>
              </a:rPr>
              <a:t>Task II  Critical Thinking 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68313" y="3363913"/>
            <a:ext cx="60483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Blip>
                <a:blip r:embed="rId3"/>
              </a:buBlip>
            </a:pP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When the buying stops, the killing can too.</a:t>
            </a:r>
            <a:endParaRPr lang="zh-CN" altLang="en-US" sz="2400">
              <a:latin typeface="Calibri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/>
        </p:nvGrpSpPr>
        <p:grpSpPr>
          <a:xfrm>
            <a:off x="3372815" y="1099581"/>
            <a:ext cx="2536694" cy="2373982"/>
            <a:chOff x="3314311" y="1078985"/>
            <a:chExt cx="2536694" cy="2373982"/>
          </a:xfrm>
          <a:solidFill>
            <a:srgbClr val="FFFF00"/>
          </a:solidFill>
        </p:grpSpPr>
        <p:sp>
          <p:nvSpPr>
            <p:cNvPr id="15" name="正五边形 14"/>
            <p:cNvSpPr>
              <a:spLocks noChangeAspect="1"/>
            </p:cNvSpPr>
            <p:nvPr/>
          </p:nvSpPr>
          <p:spPr>
            <a:xfrm rot="19549452">
              <a:off x="3314311" y="1078985"/>
              <a:ext cx="2536694" cy="2373982"/>
            </a:xfrm>
            <a:prstGeom prst="pent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786182" y="2000246"/>
              <a:ext cx="1798884" cy="861774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隶书" panose="02010800040101010101" pitchFamily="2" charset="-122"/>
                  <a:ea typeface="华文隶书" panose="0201080004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 err="1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隶书" panose="02010800040101010101" pitchFamily="2" charset="-122"/>
                  <a:ea typeface="华文隶书" panose="02010800040101010101" pitchFamily="2" charset="-122"/>
                  <a:cs typeface="Times New Roman" panose="02020603050405020304" pitchFamily="18" charset="0"/>
                </a:rPr>
                <a:t>Maheegun</a:t>
              </a:r>
              <a:r>
                <a:rPr lang="en-US" altLang="zh-CN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隶书" panose="02010800040101010101" pitchFamily="2" charset="-122"/>
                  <a:ea typeface="华文隶书" panose="02010800040101010101" pitchFamily="2" charset="-122"/>
                  <a:cs typeface="Times New Roman" panose="02020603050405020304" pitchFamily="18" charset="0"/>
                </a:rPr>
                <a:t> My Brother</a:t>
              </a:r>
              <a:endPara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79388" y="114300"/>
            <a:ext cx="3071812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 </a:t>
            </a:r>
            <a:r>
              <a:rPr lang="en-US" altLang="zh-CN" sz="3200" b="1" dirty="0"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Ⅲ</a:t>
            </a: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 </a:t>
            </a:r>
            <a:r>
              <a:rPr lang="en-US" altLang="zh-CN" sz="3200" b="1" dirty="0"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Summary</a:t>
            </a:r>
          </a:p>
        </p:txBody>
      </p:sp>
      <p:grpSp>
        <p:nvGrpSpPr>
          <p:cNvPr id="18" name="组合 5"/>
          <p:cNvGrpSpPr>
            <a:grpSpLocks/>
          </p:cNvGrpSpPr>
          <p:nvPr/>
        </p:nvGrpSpPr>
        <p:grpSpPr bwMode="auto">
          <a:xfrm>
            <a:off x="5219700" y="3054350"/>
            <a:ext cx="2138363" cy="1820863"/>
            <a:chOff x="2807238" y="2263044"/>
            <a:chExt cx="2138010" cy="1821478"/>
          </a:xfrm>
        </p:grpSpPr>
        <p:sp>
          <p:nvSpPr>
            <p:cNvPr id="21" name="正五边形 20"/>
            <p:cNvSpPr>
              <a:spLocks noChangeAspect="1"/>
            </p:cNvSpPr>
            <p:nvPr/>
          </p:nvSpPr>
          <p:spPr>
            <a:xfrm rot="17374237">
              <a:off x="2763924" y="2306358"/>
              <a:ext cx="1821478" cy="1734852"/>
            </a:xfrm>
            <a:prstGeom prst="pentag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3022" name="TextBox 22"/>
            <p:cNvSpPr txBox="1">
              <a:spLocks noChangeArrowheads="1"/>
            </p:cNvSpPr>
            <p:nvPr/>
          </p:nvSpPr>
          <p:spPr bwMode="auto">
            <a:xfrm>
              <a:off x="2807238" y="2962866"/>
              <a:ext cx="213801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altLang="zh-CN" sz="2400">
                  <a:latin typeface="Times New Roman" pitchFamily="18" charset="0"/>
                  <a:ea typeface="华文隶书"/>
                  <a:cs typeface="Times New Roman" pitchFamily="18" charset="0"/>
                </a:rPr>
                <a:t>Characterization</a:t>
              </a:r>
            </a:p>
          </p:txBody>
        </p:sp>
      </p:grpSp>
      <p:grpSp>
        <p:nvGrpSpPr>
          <p:cNvPr id="28" name="组合 5"/>
          <p:cNvGrpSpPr>
            <a:grpSpLocks/>
          </p:cNvGrpSpPr>
          <p:nvPr/>
        </p:nvGrpSpPr>
        <p:grpSpPr bwMode="auto">
          <a:xfrm>
            <a:off x="1763713" y="893763"/>
            <a:ext cx="1908175" cy="1822450"/>
            <a:chOff x="2807238" y="2263044"/>
            <a:chExt cx="1907704" cy="1821478"/>
          </a:xfrm>
        </p:grpSpPr>
        <p:sp>
          <p:nvSpPr>
            <p:cNvPr id="30" name="正五边形 29"/>
            <p:cNvSpPr>
              <a:spLocks noChangeAspect="1"/>
            </p:cNvSpPr>
            <p:nvPr/>
          </p:nvSpPr>
          <p:spPr>
            <a:xfrm rot="17374237">
              <a:off x="2763854" y="2306428"/>
              <a:ext cx="1821478" cy="1734709"/>
            </a:xfrm>
            <a:prstGeom prst="pentag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275434" y="2838999"/>
              <a:ext cx="1439508" cy="615621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</a:bodyPr>
            <a:lstStyle/>
            <a:p>
              <a:pPr fontAlgn="auto">
                <a:lnSpc>
                  <a:spcPts val="24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Times New Roman" pitchFamily="18" charset="0"/>
                  <a:ea typeface="华文隶书" panose="02010800040101010101" pitchFamily="2" charset="-122"/>
                  <a:cs typeface="Times New Roman" pitchFamily="18" charset="0"/>
                </a:rPr>
                <a:t>Critical</a:t>
              </a:r>
              <a:r>
                <a:rPr lang="en-US" altLang="zh-CN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华文隶书" panose="02010800040101010101" pitchFamily="2" charset="-122"/>
                  <a:cs typeface="Times New Roman" pitchFamily="18" charset="0"/>
                </a:rPr>
                <a:t>   </a:t>
              </a:r>
            </a:p>
            <a:p>
              <a:pPr fontAlgn="auto">
                <a:lnSpc>
                  <a:spcPts val="24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Times New Roman" pitchFamily="18" charset="0"/>
                  <a:ea typeface="华文隶书" panose="02010800040101010101" pitchFamily="2" charset="-122"/>
                  <a:cs typeface="Times New Roman" pitchFamily="18" charset="0"/>
                </a:rPr>
                <a:t>thinking</a:t>
              </a:r>
            </a:p>
          </p:txBody>
        </p:sp>
      </p:grpSp>
      <p:grpSp>
        <p:nvGrpSpPr>
          <p:cNvPr id="32" name="组合 5"/>
          <p:cNvGrpSpPr>
            <a:grpSpLocks/>
          </p:cNvGrpSpPr>
          <p:nvPr/>
        </p:nvGrpSpPr>
        <p:grpSpPr bwMode="auto">
          <a:xfrm>
            <a:off x="5765800" y="944563"/>
            <a:ext cx="2249488" cy="1822450"/>
            <a:chOff x="2807238" y="2263044"/>
            <a:chExt cx="2249985" cy="1821478"/>
          </a:xfrm>
        </p:grpSpPr>
        <p:sp>
          <p:nvSpPr>
            <p:cNvPr id="33" name="正五边形 32"/>
            <p:cNvSpPr>
              <a:spLocks noChangeAspect="1"/>
            </p:cNvSpPr>
            <p:nvPr/>
          </p:nvSpPr>
          <p:spPr>
            <a:xfrm rot="17374237">
              <a:off x="2764260" y="2306022"/>
              <a:ext cx="1821478" cy="1735521"/>
            </a:xfrm>
            <a:prstGeom prst="pentag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3018" name="TextBox 33"/>
            <p:cNvSpPr txBox="1">
              <a:spLocks noChangeArrowheads="1"/>
            </p:cNvSpPr>
            <p:nvPr/>
          </p:nvSpPr>
          <p:spPr bwMode="auto">
            <a:xfrm>
              <a:off x="3185015" y="2961082"/>
              <a:ext cx="187220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altLang="zh-CN" sz="2400">
                  <a:latin typeface="Times New Roman" pitchFamily="18" charset="0"/>
                  <a:ea typeface="华文隶书"/>
                  <a:cs typeface="Times New Roman" pitchFamily="18" charset="0"/>
                </a:rPr>
                <a:t>Main idea</a:t>
              </a:r>
              <a:endParaRPr lang="zh-CN" altLang="en-US" sz="2400">
                <a:latin typeface="Times New Roman" pitchFamily="18" charset="0"/>
                <a:ea typeface="华文隶书"/>
                <a:cs typeface="Times New Roman" pitchFamily="18" charset="0"/>
              </a:endParaRPr>
            </a:p>
          </p:txBody>
        </p:sp>
      </p:grpSp>
      <p:grpSp>
        <p:nvGrpSpPr>
          <p:cNvPr id="24" name="组合 5"/>
          <p:cNvGrpSpPr>
            <a:grpSpLocks/>
          </p:cNvGrpSpPr>
          <p:nvPr/>
        </p:nvGrpSpPr>
        <p:grpSpPr bwMode="auto">
          <a:xfrm>
            <a:off x="2357438" y="3000375"/>
            <a:ext cx="2566987" cy="1820863"/>
            <a:chOff x="2807238" y="2263044"/>
            <a:chExt cx="2566638" cy="1821478"/>
          </a:xfrm>
        </p:grpSpPr>
        <p:sp>
          <p:nvSpPr>
            <p:cNvPr id="25" name="正五边形 24"/>
            <p:cNvSpPr>
              <a:spLocks noChangeAspect="1"/>
            </p:cNvSpPr>
            <p:nvPr/>
          </p:nvSpPr>
          <p:spPr>
            <a:xfrm rot="17374237">
              <a:off x="2763950" y="2306332"/>
              <a:ext cx="1821478" cy="1734901"/>
            </a:xfrm>
            <a:prstGeom prst="pentag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3016" name="TextBox 25"/>
            <p:cNvSpPr txBox="1">
              <a:spLocks noChangeArrowheads="1"/>
            </p:cNvSpPr>
            <p:nvPr/>
          </p:nvSpPr>
          <p:spPr bwMode="auto">
            <a:xfrm>
              <a:off x="3235866" y="2962866"/>
              <a:ext cx="213801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altLang="zh-CN" sz="2400">
                  <a:latin typeface="Times New Roman" pitchFamily="18" charset="0"/>
                  <a:ea typeface="华文隶书"/>
                  <a:cs typeface="Times New Roman" pitchFamily="18" charset="0"/>
                </a:rPr>
                <a:t>Theme</a:t>
              </a:r>
            </a:p>
          </p:txBody>
        </p:sp>
      </p:grp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313" y="0"/>
            <a:ext cx="3662362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Ⅳ</a:t>
            </a: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en-US" altLang="zh-CN" sz="3200" b="1" dirty="0"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Assignments</a:t>
            </a:r>
          </a:p>
        </p:txBody>
      </p:sp>
      <p:sp>
        <p:nvSpPr>
          <p:cNvPr id="44034" name="Rectangle 1"/>
          <p:cNvSpPr>
            <a:spLocks noChangeArrowheads="1"/>
          </p:cNvSpPr>
          <p:nvPr/>
        </p:nvSpPr>
        <p:spPr bwMode="auto">
          <a:xfrm>
            <a:off x="357188" y="1357313"/>
            <a:ext cx="9001125" cy="168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1.Write an essay of about 150 words on “</a:t>
            </a: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How to Protect the Wild Animals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”.</a:t>
            </a:r>
          </a:p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2. Watch the video </a:t>
            </a:r>
            <a:r>
              <a:rPr lang="en-US" altLang="zh-CN" sz="2400" b="1" i="1">
                <a:latin typeface="Times New Roman" pitchFamily="18" charset="0"/>
                <a:cs typeface="Times New Roman" pitchFamily="18" charset="0"/>
              </a:rPr>
              <a:t>National Wild Life</a:t>
            </a:r>
            <a:endParaRPr lang="zh-CN" altLang="en-US" sz="2400" b="1" i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636588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z="4000" smtClean="0"/>
              <a:t>Extension:  the Story of the First Man</a:t>
            </a:r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892175"/>
            <a:ext cx="8820150" cy="4251325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sz="4800" smtClean="0">
                <a:solidFill>
                  <a:schemeClr val="tx2"/>
                </a:solidFill>
                <a:latin typeface="Times New Roman" pitchFamily="18" charset="0"/>
                <a:ea typeface="宋体" charset="-122"/>
              </a:rPr>
              <a:t> </a:t>
            </a:r>
            <a:r>
              <a:rPr lang="en-US" sz="2800" smtClean="0">
                <a:solidFill>
                  <a:schemeClr val="tx2"/>
                </a:solidFill>
                <a:latin typeface="Times New Roman" pitchFamily="18" charset="0"/>
                <a:ea typeface="宋体" charset="-122"/>
              </a:rPr>
              <a:t>According to the first part of the </a:t>
            </a:r>
            <a:r>
              <a:rPr lang="en-US" sz="2800" smtClean="0">
                <a:solidFill>
                  <a:srgbClr val="0000FF"/>
                </a:solidFill>
                <a:latin typeface="Times New Roman" pitchFamily="18" charset="0"/>
                <a:ea typeface="宋体" charset="-122"/>
              </a:rPr>
              <a:t>Bible,</a:t>
            </a:r>
            <a:r>
              <a:rPr lang="en-US" sz="2800" smtClean="0">
                <a:solidFill>
                  <a:schemeClr val="tx2"/>
                </a:solidFill>
                <a:latin typeface="Times New Roman" pitchFamily="18" charset="0"/>
                <a:ea typeface="宋体" charset="-122"/>
              </a:rPr>
              <a:t> </a:t>
            </a:r>
            <a:r>
              <a:rPr lang="en-US" sz="2800" smtClean="0">
                <a:solidFill>
                  <a:srgbClr val="0000FF"/>
                </a:solidFill>
                <a:latin typeface="Times New Roman" pitchFamily="18" charset="0"/>
                <a:ea typeface="宋体" charset="-122"/>
              </a:rPr>
              <a:t>God</a:t>
            </a:r>
            <a:r>
              <a:rPr lang="en-US" sz="2800" smtClean="0">
                <a:solidFill>
                  <a:schemeClr val="tx2"/>
                </a:solidFill>
                <a:latin typeface="Times New Roman" pitchFamily="18" charset="0"/>
                <a:ea typeface="宋体" charset="-122"/>
              </a:rPr>
              <a:t> created the world and everything in it </a:t>
            </a:r>
            <a:r>
              <a:rPr lang="en-US" sz="2800" smtClean="0">
                <a:solidFill>
                  <a:srgbClr val="0000FF"/>
                </a:solidFill>
                <a:latin typeface="Times New Roman" pitchFamily="18" charset="0"/>
                <a:ea typeface="宋体" charset="-122"/>
              </a:rPr>
              <a:t>in six days</a:t>
            </a:r>
            <a:r>
              <a:rPr lang="en-US" sz="2800" smtClean="0">
                <a:solidFill>
                  <a:schemeClr val="tx2"/>
                </a:solidFill>
                <a:latin typeface="Times New Roman" pitchFamily="18" charset="0"/>
                <a:ea typeface="宋体" charset="-122"/>
              </a:rPr>
              <a:t>, and </a:t>
            </a:r>
            <a:r>
              <a:rPr lang="en-US" sz="2800" smtClean="0">
                <a:solidFill>
                  <a:srgbClr val="0000FF"/>
                </a:solidFill>
                <a:latin typeface="Times New Roman" pitchFamily="18" charset="0"/>
                <a:ea typeface="宋体" charset="-122"/>
              </a:rPr>
              <a:t>on the seventh day God rested</a:t>
            </a:r>
            <a:r>
              <a:rPr lang="en-US" sz="2800" smtClean="0">
                <a:solidFill>
                  <a:schemeClr val="tx2"/>
                </a:solidFill>
                <a:latin typeface="Times New Roman" pitchFamily="18" charset="0"/>
                <a:ea typeface="宋体" charset="-122"/>
              </a:rPr>
              <a:t>. When God made human beings, he made a man called </a:t>
            </a:r>
            <a:r>
              <a:rPr lang="en-US" sz="2800" smtClean="0">
                <a:solidFill>
                  <a:srgbClr val="0000FF"/>
                </a:solidFill>
                <a:latin typeface="Times New Roman" pitchFamily="18" charset="0"/>
                <a:ea typeface="宋体" charset="-122"/>
              </a:rPr>
              <a:t>Adam </a:t>
            </a:r>
            <a:r>
              <a:rPr lang="en-US" sz="2800" smtClean="0">
                <a:solidFill>
                  <a:schemeClr val="tx2"/>
                </a:solidFill>
                <a:latin typeface="Times New Roman" pitchFamily="18" charset="0"/>
                <a:ea typeface="宋体" charset="-122"/>
              </a:rPr>
              <a:t>out of the </a:t>
            </a:r>
            <a:r>
              <a:rPr lang="en-US" sz="2800" b="1" i="1" u="sng" smtClean="0">
                <a:solidFill>
                  <a:srgbClr val="66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charset="-122"/>
              </a:rPr>
              <a:t>earth</a:t>
            </a:r>
            <a:r>
              <a:rPr lang="en-US" sz="2800" smtClean="0">
                <a:solidFill>
                  <a:schemeClr val="tx2"/>
                </a:solidFill>
                <a:latin typeface="Times New Roman" pitchFamily="18" charset="0"/>
                <a:ea typeface="宋体" charset="-122"/>
              </a:rPr>
              <a:t>, and then made a woman called </a:t>
            </a:r>
            <a:r>
              <a:rPr lang="en-US" sz="2800" smtClean="0">
                <a:solidFill>
                  <a:srgbClr val="0000FF"/>
                </a:solidFill>
                <a:latin typeface="Times New Roman" pitchFamily="18" charset="0"/>
                <a:ea typeface="宋体" charset="-122"/>
              </a:rPr>
              <a:t>Eve</a:t>
            </a:r>
            <a:r>
              <a:rPr lang="en-US" sz="2800" smtClean="0">
                <a:solidFill>
                  <a:schemeClr val="tx2"/>
                </a:solidFill>
                <a:latin typeface="Times New Roman" pitchFamily="18" charset="0"/>
                <a:ea typeface="宋体" charset="-122"/>
              </a:rPr>
              <a:t> out of Adam’s ribs (one of the curved bones that surround your chest). God assigned different roles to Adam and Eve—the first man and woman, </a:t>
            </a:r>
            <a:r>
              <a:rPr lang="en-US" sz="2800" smtClean="0">
                <a:solidFill>
                  <a:srgbClr val="CC00FF"/>
                </a:solidFill>
                <a:latin typeface="Times New Roman" pitchFamily="18" charset="0"/>
                <a:ea typeface="宋体" charset="-122"/>
              </a:rPr>
              <a:t>Adam’s role being to take care of Eve</a:t>
            </a:r>
            <a:r>
              <a:rPr lang="en-US" sz="2800" smtClean="0">
                <a:solidFill>
                  <a:schemeClr val="tx2"/>
                </a:solidFill>
                <a:latin typeface="Times New Roman" pitchFamily="18" charset="0"/>
                <a:ea typeface="宋体" charset="-122"/>
              </a:rPr>
              <a:t>, </a:t>
            </a:r>
            <a:r>
              <a:rPr lang="en-US" sz="2800" smtClean="0">
                <a:solidFill>
                  <a:srgbClr val="CC00FF"/>
                </a:solidFill>
                <a:latin typeface="Times New Roman" pitchFamily="18" charset="0"/>
                <a:ea typeface="宋体" charset="-122"/>
              </a:rPr>
              <a:t>provide for her and  protect her, and also to guide her</a:t>
            </a:r>
            <a:r>
              <a:rPr lang="en-US" sz="2800" smtClean="0">
                <a:solidFill>
                  <a:schemeClr val="tx2"/>
                </a:solidFill>
                <a:latin typeface="Times New Roman" pitchFamily="18" charset="0"/>
                <a:ea typeface="宋体" charset="-122"/>
              </a:rPr>
              <a:t>. God  created living creatures in the same way.</a:t>
            </a:r>
            <a:br>
              <a:rPr lang="en-US" sz="2800" smtClean="0">
                <a:solidFill>
                  <a:schemeClr val="tx2"/>
                </a:solidFill>
                <a:latin typeface="Times New Roman" pitchFamily="18" charset="0"/>
                <a:ea typeface="宋体" charset="-122"/>
              </a:rPr>
            </a:br>
            <a:endParaRPr lang="en-US" sz="2800" smtClean="0">
              <a:solidFill>
                <a:schemeClr val="tx2"/>
              </a:solidFill>
              <a:latin typeface="Times New Roman" pitchFamily="18" charset="0"/>
              <a:ea typeface="宋体" charset="-122"/>
            </a:endParaRPr>
          </a:p>
        </p:txBody>
      </p:sp>
    </p:spTree>
  </p:cSld>
  <p:clrMapOvr>
    <a:masterClrMapping/>
  </p:clrMapOvr>
  <p:transition spd="slow"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0" y="842963"/>
            <a:ext cx="4103688" cy="3481387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Please search in the internet about other myth that also says the first man was created out of  earth.</a:t>
            </a:r>
          </a:p>
        </p:txBody>
      </p:sp>
      <p:pic>
        <p:nvPicPr>
          <p:cNvPr id="46082" name="Picture 6" descr="亚当夏娃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195263"/>
            <a:ext cx="3535362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928938" y="1563688"/>
            <a:ext cx="5414962" cy="11080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Thanks</a:t>
            </a:r>
            <a:r>
              <a:rPr lang="zh-CN" altLang="en-US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！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-396875" y="0"/>
            <a:ext cx="10009188" cy="11969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pPr eaLnBrk="1" hangingPunct="1"/>
            <a:r>
              <a:rPr lang="en-US" altLang="zh-CN" sz="4000" b="1" smtClean="0">
                <a:solidFill>
                  <a:srgbClr val="FF0000"/>
                </a:solidFill>
              </a:rPr>
              <a:t>Warming-up</a:t>
            </a:r>
            <a:r>
              <a:rPr lang="en-US" altLang="zh-CN" sz="4000" smtClean="0"/>
              <a:t/>
            </a:r>
            <a:br>
              <a:rPr lang="en-US" altLang="zh-CN" sz="4000" smtClean="0"/>
            </a:br>
            <a:r>
              <a:rPr lang="en-US" altLang="zh-CN" sz="3600" smtClean="0"/>
              <a:t>The relationship between human and animals</a:t>
            </a:r>
          </a:p>
        </p:txBody>
      </p:sp>
      <p:pic>
        <p:nvPicPr>
          <p:cNvPr id="56325" name="Picture 5" descr="组图：盘点全球人与动物的绝佳配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1708150"/>
            <a:ext cx="4572000" cy="326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5219700" y="1851025"/>
            <a:ext cx="35083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/>
              <a:t>Hampshire</a:t>
            </a:r>
            <a:r>
              <a:rPr lang="zh-CN" altLang="en-US" sz="2800" b="1"/>
              <a:t>，</a:t>
            </a:r>
            <a:r>
              <a:rPr lang="en-US" altLang="zh-CN" sz="2800" b="1"/>
              <a:t>Britain</a:t>
            </a:r>
            <a:endParaRPr lang="zh-CN" altLang="en-US" sz="2800" b="1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51" name="Picture 7" descr="组图：盘点全球人与动物的绝佳配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419225"/>
            <a:ext cx="3960813" cy="321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52" name="AutoShape 8"/>
          <p:cNvSpPr>
            <a:spLocks noChangeArrowheads="1"/>
          </p:cNvSpPr>
          <p:nvPr/>
        </p:nvSpPr>
        <p:spPr bwMode="auto">
          <a:xfrm>
            <a:off x="323850" y="4192588"/>
            <a:ext cx="719138" cy="950912"/>
          </a:xfrm>
          <a:prstGeom prst="upArrow">
            <a:avLst>
              <a:gd name="adj1" fmla="val 50000"/>
              <a:gd name="adj2" fmla="val 3305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altLang="zh-CN"/>
          </a:p>
        </p:txBody>
      </p:sp>
      <p:sp>
        <p:nvSpPr>
          <p:cNvPr id="17411" name="Rectangle 7"/>
          <p:cNvSpPr>
            <a:spLocks noChangeArrowheads="1"/>
          </p:cNvSpPr>
          <p:nvPr/>
        </p:nvSpPr>
        <p:spPr bwMode="auto">
          <a:xfrm>
            <a:off x="5292725" y="1439863"/>
            <a:ext cx="3435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Font typeface="Arial" charset="0"/>
              <a:buChar char="•"/>
            </a:pPr>
            <a:r>
              <a:rPr lang="en-US" altLang="zh-CN" sz="2800" b="1"/>
              <a:t>Yorkshire</a:t>
            </a:r>
            <a:r>
              <a:rPr lang="en-US" altLang="zh-CN" sz="2800"/>
              <a:t> </a:t>
            </a:r>
            <a:r>
              <a:rPr lang="en-US" altLang="zh-CN" sz="2800" b="1">
                <a:solidFill>
                  <a:srgbClr val="0C7A19"/>
                </a:solidFill>
              </a:rPr>
              <a:t>,Britain.</a:t>
            </a:r>
            <a:r>
              <a:rPr lang="zh-CN" altLang="en-US"/>
              <a:t>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5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5" name="Picture 7" descr="组图：盘点全球人与动物的绝佳配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555625"/>
            <a:ext cx="4572000" cy="415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Rectangle 6"/>
          <p:cNvSpPr>
            <a:spLocks noChangeArrowheads="1"/>
          </p:cNvSpPr>
          <p:nvPr/>
        </p:nvSpPr>
        <p:spPr bwMode="auto">
          <a:xfrm>
            <a:off x="5148263" y="1492250"/>
            <a:ext cx="3249612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altLang="zh-CN" sz="2800" b="1">
                <a:solidFill>
                  <a:srgbClr val="FF3300"/>
                </a:solidFill>
              </a:rPr>
              <a:t>British </a:t>
            </a:r>
            <a:r>
              <a:rPr lang="en-US" altLang="zh-CN" sz="2800" b="1"/>
              <a:t> Naturalist</a:t>
            </a:r>
            <a:r>
              <a:rPr lang="en-US" altLang="zh-CN" sz="2800"/>
              <a:t> </a:t>
            </a:r>
          </a:p>
          <a:p>
            <a:pPr>
              <a:spcBef>
                <a:spcPct val="20000"/>
              </a:spcBef>
              <a:buFont typeface="Arial" charset="0"/>
              <a:buNone/>
            </a:pPr>
            <a:r>
              <a:rPr lang="en-US" altLang="zh-CN" sz="2800" b="1">
                <a:solidFill>
                  <a:srgbClr val="FF3300"/>
                </a:solidFill>
              </a:rPr>
              <a:t>Olivier Houalet</a:t>
            </a: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44" name="Picture 8" descr="284571201454506085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347788"/>
            <a:ext cx="3635375" cy="324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6" name="Picture 10" descr="284571201454506085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627063"/>
            <a:ext cx="3348038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8" name="Picture 12" descr="28203792666443376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7900" y="2932113"/>
            <a:ext cx="3563938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65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5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655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anchor="ctr"/>
          <a:lstStyle/>
          <a:p>
            <a:r>
              <a:rPr lang="en-US" altLang="zh-CN" smtClean="0"/>
              <a:t>Key points of the discussion: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en-US" altLang="zh-CN" smtClean="0">
                <a:solidFill>
                  <a:srgbClr val="FF3300"/>
                </a:solidFill>
              </a:rPr>
              <a:t>The greatest hug</a:t>
            </a:r>
            <a:r>
              <a:rPr lang="en-US" altLang="zh-CN" smtClean="0"/>
              <a:t> </a:t>
            </a:r>
            <a:r>
              <a:rPr lang="en-US" altLang="zh-CN" smtClean="0">
                <a:solidFill>
                  <a:srgbClr val="FF5050"/>
                </a:solidFill>
              </a:rPr>
              <a:t>comes from</a:t>
            </a:r>
            <a:r>
              <a:rPr lang="en-US" altLang="zh-CN" smtClean="0"/>
              <a:t> </a:t>
            </a:r>
            <a:r>
              <a:rPr lang="en-US" altLang="zh-CN" smtClean="0">
                <a:solidFill>
                  <a:srgbClr val="FF9933"/>
                </a:solidFill>
              </a:rPr>
              <a:t>those who</a:t>
            </a:r>
            <a:r>
              <a:rPr lang="en-US" altLang="zh-CN" smtClean="0"/>
              <a:t> </a:t>
            </a:r>
            <a:r>
              <a:rPr lang="en-US" altLang="zh-CN" smtClean="0">
                <a:solidFill>
                  <a:srgbClr val="0C7A19"/>
                </a:solidFill>
              </a:rPr>
              <a:t>don’t speak.</a:t>
            </a:r>
          </a:p>
          <a:p>
            <a:r>
              <a:rPr lang="en-US" altLang="zh-CN" smtClean="0">
                <a:solidFill>
                  <a:srgbClr val="0C7A19"/>
                </a:solidFill>
              </a:rPr>
              <a:t>We should respect all the other creatures on the planet.</a:t>
            </a:r>
          </a:p>
          <a:p>
            <a:r>
              <a:rPr lang="en-US" altLang="zh-CN" smtClean="0">
                <a:solidFill>
                  <a:srgbClr val="0C7A19"/>
                </a:solidFill>
              </a:rPr>
              <a:t>We should do our best to protect the animals.</a:t>
            </a:r>
            <a:endParaRPr lang="en-US" altLang="zh-CN" smtClean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313" y="3929063"/>
            <a:ext cx="38576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en-US" altLang="zh-CN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Ⅳ</a:t>
            </a: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en-US" altLang="zh-CN" sz="2800" b="1" dirty="0"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Assignments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4313" y="3429000"/>
            <a:ext cx="34067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 </a:t>
            </a:r>
            <a:r>
              <a:rPr lang="en-US" altLang="zh-CN" sz="2800" b="1" dirty="0"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Ⅲ</a:t>
            </a: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 </a:t>
            </a:r>
            <a:r>
              <a:rPr lang="en-US" altLang="zh-CN" sz="2800" b="1" dirty="0"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Summary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2875" y="2916238"/>
            <a:ext cx="44545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 </a:t>
            </a:r>
            <a:r>
              <a:rPr lang="en-US" altLang="zh-CN" sz="2800" b="1" dirty="0"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Ⅱ Critical Thinking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5750" y="1214438"/>
            <a:ext cx="5072063" cy="227806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Ⅰ</a:t>
            </a: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 </a:t>
            </a:r>
            <a:r>
              <a:rPr lang="en-US" altLang="zh-CN" sz="2800" b="1" dirty="0"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Text Appreciation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   </a:t>
            </a:r>
            <a:r>
              <a:rPr lang="en-US" altLang="zh-CN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1.Text analysis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   2.Characterization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   3.Theme analysis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5750" y="214313"/>
            <a:ext cx="3000375" cy="5842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Tasks for Today</a:t>
            </a:r>
            <a:endParaRPr lang="zh-CN" altLang="en-US" sz="32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625" y="357188"/>
            <a:ext cx="2857500" cy="5842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0070C0"/>
                </a:solidFill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Objectives 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7188" y="1439863"/>
            <a:ext cx="8643937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1.To understand the main idea and the theme of the text</a:t>
            </a:r>
          </a:p>
          <a:p>
            <a:pPr marL="457200" indent="-457200"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2. To learn the characterization of Maheegun</a:t>
            </a:r>
          </a:p>
          <a:p>
            <a:pPr marL="457200" indent="-457200"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3. To cultivate the critical thinking ability</a:t>
            </a:r>
          </a:p>
          <a:p>
            <a:pPr marL="457200" indent="-457200"/>
            <a:endParaRPr lang="en-US" altLang="zh-CN" sz="22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43F319">
            <a:alpha val="41000"/>
          </a:srgbClr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200" b="1" dirty="0" smtClean="0">
            <a:solidFill>
              <a:srgbClr val="F8F8F8"/>
            </a:solidFill>
            <a:latin typeface="Times New Roman" panose="02020603050405020304" pitchFamily="18" charset="0"/>
            <a:cs typeface="Times New Roman" panose="02020603050405020304" pitchFamily="18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3425</TotalTime>
  <Words>693</Words>
  <Application>Microsoft Office PowerPoint</Application>
  <PresentationFormat>On-screen Show (16:9)</PresentationFormat>
  <Paragraphs>123</Paragraphs>
  <Slides>27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27</vt:i4>
      </vt:variant>
    </vt:vector>
  </HeadingPairs>
  <TitlesOfParts>
    <vt:vector size="40" baseType="lpstr">
      <vt:lpstr>Arial</vt:lpstr>
      <vt:lpstr>宋体</vt:lpstr>
      <vt:lpstr>Calibri</vt:lpstr>
      <vt:lpstr>FrankRuehl</vt:lpstr>
      <vt:lpstr>Adobe Gothic Std B</vt:lpstr>
      <vt:lpstr>华文隶书</vt:lpstr>
      <vt:lpstr>Times New Roman</vt:lpstr>
      <vt:lpstr>华文新魏</vt:lpstr>
      <vt:lpstr>微软雅黑</vt:lpstr>
      <vt:lpstr>Office 主题​​</vt:lpstr>
      <vt:lpstr>Office 主题​​</vt:lpstr>
      <vt:lpstr>Office 主题​​</vt:lpstr>
      <vt:lpstr>Office 主题​​</vt:lpstr>
      <vt:lpstr>幻灯片 1</vt:lpstr>
      <vt:lpstr>Warming-up The relationship between human and animals</vt:lpstr>
      <vt:lpstr>Warming-up The relationship between human and animals</vt:lpstr>
      <vt:lpstr>幻灯片 4</vt:lpstr>
      <vt:lpstr>幻灯片 5</vt:lpstr>
      <vt:lpstr>幻灯片 6</vt:lpstr>
      <vt:lpstr>Key points of the discussion:</vt:lpstr>
      <vt:lpstr>幻灯片 8</vt:lpstr>
      <vt:lpstr>幻灯片 9</vt:lpstr>
      <vt:lpstr>幻灯片 10</vt:lpstr>
      <vt:lpstr>Text Analysis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Extension:  the Story of the First Man</vt:lpstr>
      <vt:lpstr>幻灯片 26</vt:lpstr>
      <vt:lpstr>幻灯片 27</vt:lpstr>
    </vt:vector>
  </TitlesOfParts>
  <Company>Yangtze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Stilwell Joseph</dc:creator>
  <cp:lastModifiedBy>Guest</cp:lastModifiedBy>
  <cp:revision>1005</cp:revision>
  <dcterms:created xsi:type="dcterms:W3CDTF">2014-03-26T14:37:33Z</dcterms:created>
  <dcterms:modified xsi:type="dcterms:W3CDTF">2014-12-13T09:15:10Z</dcterms:modified>
</cp:coreProperties>
</file>