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04" r:id="rId2"/>
    <p:sldId id="411" r:id="rId3"/>
    <p:sldId id="412" r:id="rId4"/>
    <p:sldId id="414" r:id="rId5"/>
    <p:sldId id="415" r:id="rId6"/>
    <p:sldId id="417" r:id="rId7"/>
    <p:sldId id="258" r:id="rId8"/>
    <p:sldId id="259" r:id="rId9"/>
    <p:sldId id="325" r:id="rId10"/>
    <p:sldId id="370" r:id="rId11"/>
    <p:sldId id="406" r:id="rId12"/>
    <p:sldId id="387" r:id="rId13"/>
    <p:sldId id="388" r:id="rId14"/>
    <p:sldId id="408" r:id="rId15"/>
    <p:sldId id="382" r:id="rId16"/>
    <p:sldId id="335" r:id="rId17"/>
    <p:sldId id="336" r:id="rId18"/>
    <p:sldId id="410" r:id="rId19"/>
    <p:sldId id="341" r:id="rId20"/>
    <p:sldId id="350" r:id="rId21"/>
    <p:sldId id="347" r:id="rId22"/>
    <p:sldId id="352" r:id="rId23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73A"/>
    <a:srgbClr val="0033CC"/>
    <a:srgbClr val="003366"/>
    <a:srgbClr val="2CBA0A"/>
    <a:srgbClr val="FF0066"/>
    <a:srgbClr val="43F319"/>
    <a:srgbClr val="5ECD0F"/>
    <a:srgbClr val="5AD00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20" d="100"/>
          <a:sy n="120" d="100"/>
        </p:scale>
        <p:origin x="-132" y="-90"/>
      </p:cViewPr>
      <p:guideLst>
        <p:guide orient="horz" pos="1393"/>
        <p:guide pos="174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209AB54-3A98-4B4B-B53B-30800B9A43A1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0BF271B-E3EA-48B5-B145-4646B0EE2D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3B613D2-F063-4E2A-9A69-BBD448FDA994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6DF0EDA-14E5-442F-9950-B878332475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C003F7-A759-43CF-A13B-367DA03C8651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C276BF-C594-475C-A52D-561F884A334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B0E9838-71F6-4120-822B-B3BF4F8717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625C64-07E6-468C-999C-1C3F9B0B77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4289A4-AB0E-43DC-8134-B59426A6AE5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Translation;  Rhetorical device </a:t>
            </a:r>
            <a:endParaRPr lang="zh-CN" altLang="en-US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A327BCF-3170-4DA5-BB04-1282F2ABA2A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What is the essence of true love?</a:t>
            </a:r>
          </a:p>
          <a:p>
            <a:pPr eaLnBrk="1" hangingPunct="1">
              <a:spcBef>
                <a:spcPct val="0"/>
              </a:spcBef>
            </a:pPr>
            <a:endParaRPr lang="zh-CN" altLang="en-US" smtClean="0">
              <a:ea typeface="times  new  roman"/>
              <a:cs typeface="Times New Roman" pitchFamily="18" charset="0"/>
            </a:endParaRPr>
          </a:p>
        </p:txBody>
      </p:sp>
      <p:sp>
        <p:nvSpPr>
          <p:cNvPr id="3686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BAE630-C69B-43AF-BF68-08CF0A8CBBD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/>
                <a:ea typeface="Adobe Gothic Std B"/>
                <a:cs typeface="FrankRuehl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/>
              <a:ea typeface="Adobe Gothic Std B"/>
              <a:cs typeface="FrankRueh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1173163"/>
            <a:ext cx="8715375" cy="137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12 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Text A  Christmas Day in the Morning</a:t>
            </a:r>
          </a:p>
        </p:txBody>
      </p:sp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1)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14313" y="1203325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woke suddenly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an early Christmas morning.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43250" y="1203325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recalled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Christmas morning when he was fifteen years old.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72188" y="1203325"/>
            <a:ext cx="285750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Rob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celebrated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 this Christmas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with his wife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.</a:t>
            </a:r>
          </a:p>
        </p:txBody>
      </p:sp>
      <p:sp>
        <p:nvSpPr>
          <p:cNvPr id="7" name="右箭头 6"/>
          <p:cNvSpPr/>
          <p:nvPr/>
        </p:nvSpPr>
        <p:spPr>
          <a:xfrm>
            <a:off x="2857500" y="2000250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右箭头 8"/>
          <p:cNvSpPr/>
          <p:nvPr/>
        </p:nvSpPr>
        <p:spPr>
          <a:xfrm>
            <a:off x="5786438" y="1928813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182" name="TextBox 18"/>
          <p:cNvSpPr txBox="1">
            <a:spLocks noChangeArrowheads="1"/>
          </p:cNvSpPr>
          <p:nvPr/>
        </p:nvSpPr>
        <p:spPr bwMode="auto">
          <a:xfrm>
            <a:off x="395288" y="195263"/>
            <a:ext cx="49688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6" grpId="0" animBg="1"/>
      <p:bldP spid="7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73413" y="2468563"/>
            <a:ext cx="1785937" cy="89535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5000" y="915988"/>
            <a:ext cx="1785938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His wife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459413" y="2468563"/>
            <a:ext cx="3143250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Let’s have a Christmas of our own.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461000" y="915988"/>
            <a:ext cx="3143250" cy="9286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isn’t worthwhile.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5102225" y="2754313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右箭头 7"/>
          <p:cNvSpPr/>
          <p:nvPr/>
        </p:nvSpPr>
        <p:spPr>
          <a:xfrm>
            <a:off x="5103813" y="1201738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2857500" y="1285875"/>
            <a:ext cx="285750" cy="1579563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313" y="1203325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woke suddenly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an early Christmas morning.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233" name="TextBox 11"/>
          <p:cNvSpPr txBox="1">
            <a:spLocks noChangeArrowheads="1"/>
          </p:cNvSpPr>
          <p:nvPr/>
        </p:nvSpPr>
        <p:spPr bwMode="auto">
          <a:xfrm>
            <a:off x="395288" y="195263"/>
            <a:ext cx="4248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14688" y="1382713"/>
            <a:ext cx="2357437" cy="13573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wanted to give a special present for his father: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milking</a:t>
            </a:r>
            <a:endParaRPr lang="en-US" altLang="zh-CN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右箭头 18"/>
          <p:cNvSpPr/>
          <p:nvPr/>
        </p:nvSpPr>
        <p:spPr>
          <a:xfrm>
            <a:off x="2214563" y="2143125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43625" y="1382713"/>
            <a:ext cx="2286000" cy="135731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learn to love parents</a:t>
            </a:r>
          </a:p>
        </p:txBody>
      </p:sp>
      <p:sp>
        <p:nvSpPr>
          <p:cNvPr id="11" name="右箭头 10"/>
          <p:cNvSpPr/>
          <p:nvPr/>
        </p:nvSpPr>
        <p:spPr>
          <a:xfrm>
            <a:off x="2857500" y="2000250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786438" y="1954213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9388" y="1131888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recalled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Christmas morning when he was fifteen years old.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256" name="TextBox 11"/>
          <p:cNvSpPr txBox="1">
            <a:spLocks noChangeArrowheads="1"/>
          </p:cNvSpPr>
          <p:nvPr/>
        </p:nvSpPr>
        <p:spPr bwMode="auto">
          <a:xfrm>
            <a:off x="395288" y="195263"/>
            <a:ext cx="4248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11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286125" y="1785938"/>
            <a:ext cx="2571750" cy="15001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gave a special present to his wife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右箭头 7"/>
          <p:cNvSpPr/>
          <p:nvPr/>
        </p:nvSpPr>
        <p:spPr>
          <a:xfrm>
            <a:off x="2928938" y="2357438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5929313" y="2357438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6500" y="1785938"/>
            <a:ext cx="2571750" cy="15001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love wife</a:t>
            </a:r>
            <a:endParaRPr lang="zh-CN" alt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79388" y="1635125"/>
            <a:ext cx="2592387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Rob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celebrated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 this Christmas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with his wife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.</a:t>
            </a:r>
          </a:p>
        </p:txBody>
      </p:sp>
      <p:sp>
        <p:nvSpPr>
          <p:cNvPr id="13" name="矩形 12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303" name="TextBox 11"/>
          <p:cNvSpPr txBox="1">
            <a:spLocks noChangeArrowheads="1"/>
          </p:cNvSpPr>
          <p:nvPr/>
        </p:nvSpPr>
        <p:spPr bwMode="auto">
          <a:xfrm>
            <a:off x="468313" y="339725"/>
            <a:ext cx="4248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左大括号 10"/>
          <p:cNvSpPr/>
          <p:nvPr/>
        </p:nvSpPr>
        <p:spPr>
          <a:xfrm rot="16200000">
            <a:off x="4107656" y="-35718"/>
            <a:ext cx="500063" cy="6286500"/>
          </a:xfrm>
          <a:prstGeom prst="leftBrace">
            <a:avLst>
              <a:gd name="adj1" fmla="val 118094"/>
              <a:gd name="adj2" fmla="val 51450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500188" y="3357563"/>
            <a:ext cx="5857875" cy="15001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It is a story of Christmas gifts given by son to father, and by husband to wife.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13" y="987425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woke suddenly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in an early Christmas morning.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3250" y="987425"/>
            <a:ext cx="257175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Rob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recalled</a:t>
            </a:r>
            <a:r>
              <a:rPr lang="en-US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the Christmas morning when he was fifteen years old.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72188" y="987425"/>
            <a:ext cx="2857500" cy="18002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>
              <a:defRPr/>
            </a:pP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Rob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celebrated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 this Christmas </a:t>
            </a: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with his wife</a:t>
            </a:r>
            <a:r>
              <a:rPr lang="en-US" altLang="zh-CN" sz="24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.</a:t>
            </a:r>
          </a:p>
        </p:txBody>
      </p:sp>
      <p:sp>
        <p:nvSpPr>
          <p:cNvPr id="15" name="右箭头 14"/>
          <p:cNvSpPr/>
          <p:nvPr/>
        </p:nvSpPr>
        <p:spPr>
          <a:xfrm>
            <a:off x="2857500" y="1784350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5786438" y="1712913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353" name="TextBox 11"/>
          <p:cNvSpPr txBox="1">
            <a:spLocks noChangeArrowheads="1"/>
          </p:cNvSpPr>
          <p:nvPr/>
        </p:nvSpPr>
        <p:spPr bwMode="auto">
          <a:xfrm>
            <a:off x="395288" y="195263"/>
            <a:ext cx="4248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428875" y="1000125"/>
            <a:ext cx="25717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 algn="ctr">
              <a:defRPr/>
            </a:pPr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Rob’s love</a:t>
            </a:r>
            <a:endParaRPr lang="en-US" altLang="zh-CN" sz="5400">
              <a:solidFill>
                <a:schemeClr val="tx1"/>
              </a:solidFill>
              <a:latin typeface="Times New Roman" pitchFamily="18" charset="0"/>
              <a:ea typeface="times  new  roman"/>
              <a:cs typeface="Times New Roman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57188" y="3357563"/>
            <a:ext cx="2071687" cy="9286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parents’ love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395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43438" y="3357563"/>
            <a:ext cx="2071687" cy="928687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266700" algn="ctr">
              <a:defRPr/>
            </a:pPr>
            <a:r>
              <a:rPr lang="en-US" altLang="zh-CN" sz="2400">
                <a:solidFill>
                  <a:schemeClr val="tx1"/>
                </a:solidFill>
                <a:latin typeface="Times New Roman" pitchFamily="18" charset="0"/>
                <a:ea typeface="times  new  roman"/>
                <a:cs typeface="Times New Roman" pitchFamily="18" charset="0"/>
              </a:rPr>
              <a:t> wife’s love</a:t>
            </a:r>
          </a:p>
        </p:txBody>
      </p:sp>
      <p:cxnSp>
        <p:nvCxnSpPr>
          <p:cNvPr id="15" name="直接箭头连接符 14"/>
          <p:cNvCxnSpPr/>
          <p:nvPr/>
        </p:nvCxnSpPr>
        <p:spPr>
          <a:xfrm rot="10800000" flipV="1">
            <a:off x="1285875" y="2143125"/>
            <a:ext cx="1500188" cy="114300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>
            <a:off x="4500563" y="2143125"/>
            <a:ext cx="1714500" cy="114300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V="1">
            <a:off x="1714500" y="2143125"/>
            <a:ext cx="1500188" cy="1214438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 rot="10800000">
            <a:off x="4000500" y="2143125"/>
            <a:ext cx="1643063" cy="1143000"/>
          </a:xfrm>
          <a:prstGeom prst="straightConnector1">
            <a:avLst/>
          </a:prstGeom>
          <a:ln w="38100" cmpd="sng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402" name="TextBox 11"/>
          <p:cNvSpPr txBox="1">
            <a:spLocks noChangeArrowheads="1"/>
          </p:cNvSpPr>
          <p:nvPr/>
        </p:nvSpPr>
        <p:spPr bwMode="auto">
          <a:xfrm>
            <a:off x="395288" y="195263"/>
            <a:ext cx="424815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Times New Roman" pitchFamily="18" charset="0"/>
              </a:rPr>
              <a:t>2.Theme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5718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42962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Theme:</a:t>
            </a:r>
            <a:r>
              <a:rPr lang="en-US" altLang="zh-CN" sz="2400" b="1">
                <a:latin typeface="Calibri" pitchFamily="34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Love alone can waken love.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>
                <a:latin typeface="Calibri" pitchFamily="34" charset="0"/>
              </a:rPr>
              <a:t> </a:t>
            </a:r>
            <a:endParaRPr lang="zh-CN" altLang="en-US" sz="2400">
              <a:latin typeface="Calibri" pitchFamily="34" charset="0"/>
            </a:endParaRPr>
          </a:p>
          <a:p>
            <a:endParaRPr lang="en-US" altLang="zh-CN" sz="2800" b="1">
              <a:latin typeface="Times New Roman" pitchFamily="18" charset="0"/>
              <a:ea typeface="华文隶书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extBox 1"/>
          <p:cNvSpPr txBox="1">
            <a:spLocks noChangeArrowheads="1"/>
          </p:cNvSpPr>
          <p:nvPr/>
        </p:nvSpPr>
        <p:spPr bwMode="auto">
          <a:xfrm>
            <a:off x="593725" y="150813"/>
            <a:ext cx="59785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2603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85750" y="949325"/>
            <a:ext cx="8572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He smiled and milked steadily, two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altLang="zh-CN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treams</a:t>
            </a:r>
            <a:r>
              <a:rPr lang="en-US" altLang="zh-CN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rushing into the pail,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rothing and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ragrant.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57188" y="2949575"/>
            <a:ext cx="8001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他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微笑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着，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稳稳地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挤着，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两大股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牛奶流入奶桶，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泛起了泡沫，散发着芳香</a:t>
            </a:r>
            <a:r>
              <a:rPr lang="zh-CN" altLang="en-US" sz="2400" b="1">
                <a:latin typeface="Times New Roman" pitchFamily="18" charset="0"/>
                <a:cs typeface="Times New Roman" pitchFamily="18" charset="0"/>
              </a:rPr>
              <a:t>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276600" y="2092325"/>
            <a:ext cx="2224088" cy="461963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   Alliteration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28750" y="1733550"/>
            <a:ext cx="2357438" cy="1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5143500" y="1377950"/>
            <a:ext cx="1643063" cy="1588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rot="5400000">
            <a:off x="3321050" y="1912938"/>
            <a:ext cx="357187" cy="1588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/>
          <p:nvPr/>
        </p:nvCxnSpPr>
        <p:spPr>
          <a:xfrm rot="5400000">
            <a:off x="4929981" y="1734344"/>
            <a:ext cx="714375" cy="1588"/>
          </a:xfrm>
          <a:prstGeom prst="straightConnector1">
            <a:avLst/>
          </a:prstGeom>
          <a:ln w="19050">
            <a:solidFill>
              <a:srgbClr val="0070C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1"/>
          <p:cNvSpPr txBox="1">
            <a:spLocks noChangeArrowheads="1"/>
          </p:cNvSpPr>
          <p:nvPr/>
        </p:nvSpPr>
        <p:spPr bwMode="auto">
          <a:xfrm>
            <a:off x="593725" y="150813"/>
            <a:ext cx="597852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2603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57188" y="1095375"/>
            <a:ext cx="85725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How fortunate that he had been able to love! Ah, that was the true joy of life,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ability to love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!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zh-CN" altLang="en-US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28625" y="2571750"/>
            <a:ext cx="80010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他一生中一直保持着爱人的心， 这是多么幸运的事！啊， </a:t>
            </a:r>
            <a:r>
              <a:rPr lang="zh-CN" altLang="en-US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能够爱他人</a:t>
            </a: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，这才是人生快乐的真谛！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71500" y="928688"/>
            <a:ext cx="84296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Read the news and think.</a:t>
            </a:r>
            <a:endParaRPr lang="zh-CN" altLang="en-US" sz="280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 flipH="1">
            <a:off x="357188" y="1000125"/>
            <a:ext cx="142875" cy="287338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539" name="矩形 5"/>
          <p:cNvSpPr>
            <a:spLocks noChangeArrowheads="1"/>
          </p:cNvSpPr>
          <p:nvPr/>
        </p:nvSpPr>
        <p:spPr bwMode="auto">
          <a:xfrm>
            <a:off x="214313" y="142875"/>
            <a:ext cx="480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Task II  Critical Thinking </a:t>
            </a: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428625" y="1500188"/>
            <a:ext cx="80010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90</a:t>
            </a:r>
            <a:r>
              <a:rPr lang="zh-CN" altLang="en-US" sz="2400">
                <a:latin typeface="Calibri" pitchFamily="34" charset="0"/>
              </a:rPr>
              <a:t>后女孩黄丽华为了照顾</a:t>
            </a:r>
            <a:r>
              <a:rPr lang="en-US" altLang="zh-CN" sz="2400">
                <a:latin typeface="Calibri" pitchFamily="34" charset="0"/>
              </a:rPr>
              <a:t>88</a:t>
            </a:r>
            <a:r>
              <a:rPr lang="zh-CN" altLang="en-US" sz="2400">
                <a:latin typeface="Calibri" pitchFamily="34" charset="0"/>
              </a:rPr>
              <a:t>岁外婆，带着外婆上班寸步不离。黄丽华说，小时候外婆用围裙将她背在背上，用温柔和慈祥给了她快乐的童年。长大以后，她将</a:t>
            </a:r>
            <a:r>
              <a:rPr lang="en-US" altLang="zh-CN" sz="2400">
                <a:latin typeface="Calibri" pitchFamily="34" charset="0"/>
              </a:rPr>
              <a:t>88</a:t>
            </a:r>
            <a:r>
              <a:rPr lang="zh-CN" altLang="en-US" sz="2400">
                <a:latin typeface="Calibri" pitchFamily="34" charset="0"/>
              </a:rPr>
              <a:t>岁外婆接到重庆，端茶送水、咀嚼喂食。黄丽华说，现在她给外婆的，都是童年时外婆曾给她的。</a:t>
            </a:r>
            <a:r>
              <a:rPr lang="en-US" altLang="zh-CN" sz="2400">
                <a:latin typeface="Calibri" pitchFamily="34" charset="0"/>
              </a:rPr>
              <a:t> --</a:t>
            </a:r>
            <a:r>
              <a:rPr lang="zh-CN" altLang="en-US" sz="2400">
                <a:latin typeface="Calibri" pitchFamily="34" charset="0"/>
              </a:rPr>
              <a:t>摘自</a:t>
            </a:r>
            <a:r>
              <a:rPr lang="en-US" altLang="zh-CN" sz="2400">
                <a:latin typeface="Calibri" pitchFamily="34" charset="0"/>
              </a:rPr>
              <a:t>《</a:t>
            </a:r>
            <a:r>
              <a:rPr lang="zh-CN" altLang="en-US" sz="2400">
                <a:latin typeface="Calibri" pitchFamily="34" charset="0"/>
              </a:rPr>
              <a:t>重庆晚报</a:t>
            </a:r>
            <a:r>
              <a:rPr lang="en-US" altLang="zh-CN" sz="2400">
                <a:latin typeface="Calibri" pitchFamily="34" charset="0"/>
              </a:rPr>
              <a:t>》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0063" y="3786188"/>
            <a:ext cx="7572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Love is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always mutual and always begins with giving.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2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z="4000" smtClean="0"/>
              <a:t>Unit 12 Christmas Day in the Morning</a:t>
            </a:r>
            <a:endParaRPr lang="zh-CN" altLang="en-US" sz="4000" smtClean="0"/>
          </a:p>
        </p:txBody>
      </p:sp>
      <p:sp>
        <p:nvSpPr>
          <p:cNvPr id="14338" name="灯片编号占位符 3"/>
          <p:cNvSpPr txBox="1">
            <a:spLocks noGrp="1" noChangeArrowheads="1"/>
          </p:cNvSpPr>
          <p:nvPr/>
        </p:nvSpPr>
        <p:spPr bwMode="auto">
          <a:xfrm>
            <a:off x="6589713" y="4783138"/>
            <a:ext cx="21939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F11560F1-002F-4A4A-A496-B4E181C77771}" type="slidenum">
              <a:rPr lang="zh-CN" altLang="en-US" sz="1400">
                <a:solidFill>
                  <a:schemeClr val="folHlink"/>
                </a:solidFill>
                <a:latin typeface="Times New Roman" pitchFamily="18" charset="0"/>
              </a:rPr>
              <a:pPr algn="r"/>
              <a:t>2</a:t>
            </a:fld>
            <a:endParaRPr lang="en-US" altLang="zh-CN" sz="1400">
              <a:solidFill>
                <a:schemeClr val="folHlink"/>
              </a:solidFill>
              <a:latin typeface="Times New Roman" pitchFamily="18" charset="0"/>
            </a:endParaRPr>
          </a:p>
        </p:txBody>
      </p:sp>
      <p:pic>
        <p:nvPicPr>
          <p:cNvPr id="14339" name="Picture 4" descr="D:\综合英语教案\lesson 14\圣诞节\zong1.gif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28925" y="1646238"/>
            <a:ext cx="3487738" cy="25003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3429000" y="1608138"/>
            <a:ext cx="2357438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400">
                <a:latin typeface="Times New Roman" pitchFamily="18" charset="0"/>
              </a:rPr>
              <a:t>by Pearl S. Buck</a:t>
            </a:r>
            <a:endParaRPr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941992" y="1765336"/>
              <a:ext cx="1785950" cy="1292662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Christmas Day in the Morning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2268538" y="3033713"/>
            <a:ext cx="2517775" cy="1820862"/>
            <a:chOff x="2807238" y="2263044"/>
            <a:chExt cx="2518570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48" y="2306734"/>
              <a:ext cx="1821478" cy="1734097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598" name="TextBox 26"/>
            <p:cNvSpPr txBox="1">
              <a:spLocks noChangeArrowheads="1"/>
            </p:cNvSpPr>
            <p:nvPr/>
          </p:nvSpPr>
          <p:spPr bwMode="auto">
            <a:xfrm>
              <a:off x="3039792" y="2757225"/>
              <a:ext cx="2286016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1873250" cy="1820863"/>
            <a:chOff x="2807238" y="2263044"/>
            <a:chExt cx="1872208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585" y="2306697"/>
              <a:ext cx="1821478" cy="1734173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807238" y="2963368"/>
              <a:ext cx="1872208" cy="308079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algn="ctr"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Theme</a:t>
              </a:r>
              <a:r>
                <a:rPr lang="en-US" altLang="zh-CN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65800" y="944563"/>
            <a:ext cx="2320925" cy="1822450"/>
            <a:chOff x="2807238" y="2263044"/>
            <a:chExt cx="2321423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254" y="2306028"/>
              <a:ext cx="1821478" cy="1735510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7592" name="TextBox 33"/>
            <p:cNvSpPr txBox="1">
              <a:spLocks noChangeArrowheads="1"/>
            </p:cNvSpPr>
            <p:nvPr/>
          </p:nvSpPr>
          <p:spPr bwMode="auto">
            <a:xfrm>
              <a:off x="3256453" y="2961082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0"/>
            <a:ext cx="36623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68610" name="TextBox 3"/>
          <p:cNvSpPr txBox="1">
            <a:spLocks noChangeArrowheads="1"/>
          </p:cNvSpPr>
          <p:nvPr/>
        </p:nvSpPr>
        <p:spPr bwMode="auto">
          <a:xfrm>
            <a:off x="285750" y="1000125"/>
            <a:ext cx="71437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  <a:buFontTx/>
              <a:buAutoNum type="arabicPeriod"/>
            </a:pPr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Imagine yourself as Rob’s father and write an essay of about 150 words to describe how you felt about your son’s Christmas gift. 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2.  See the film </a:t>
            </a:r>
            <a:r>
              <a:rPr lang="en-US" altLang="zh-CN" sz="2200" b="1" i="1">
                <a:latin typeface="Times New Roman" pitchFamily="18" charset="0"/>
                <a:cs typeface="Times New Roman" pitchFamily="18" charset="0"/>
              </a:rPr>
              <a:t>RV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129"/>
          <p:cNvSpPr txBox="1">
            <a:spLocks noGrp="1" noChangeArrowheads="1"/>
          </p:cNvSpPr>
          <p:nvPr/>
        </p:nvSpPr>
        <p:spPr bwMode="auto">
          <a:xfrm>
            <a:off x="6464300" y="4770438"/>
            <a:ext cx="190658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4A096020-935D-41A4-906E-A03B100936A9}" type="slidenum">
              <a:rPr lang="zh-CN" altLang="en-US" sz="1400">
                <a:solidFill>
                  <a:schemeClr val="folHlink"/>
                </a:solidFill>
                <a:latin typeface="Times New Roman" pitchFamily="18" charset="0"/>
              </a:rPr>
              <a:pPr algn="r"/>
              <a:t>3</a:t>
            </a:fld>
            <a:endParaRPr lang="en-US" altLang="zh-CN" sz="140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15362" name="Rectangle 2"/>
          <p:cNvSpPr>
            <a:spLocks noGrp="1" noChangeArrowheads="1"/>
          </p:cNvSpPr>
          <p:nvPr>
            <p:ph type="ctrTitle" idx="4294967295"/>
          </p:nvPr>
        </p:nvSpPr>
        <p:spPr bwMode="auto">
          <a:xfrm>
            <a:off x="609600" y="800100"/>
            <a:ext cx="7848600" cy="7604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z="4000" smtClean="0"/>
              <a:t>About Pearl S. Buck(1892-1973)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900113" y="1851025"/>
            <a:ext cx="3895725" cy="26193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buFont typeface="Arial" charset="0"/>
              <a:buNone/>
            </a:pPr>
            <a:r>
              <a:rPr lang="en-US" altLang="zh-CN" smtClean="0"/>
              <a:t>A friend of Chinese people</a:t>
            </a:r>
          </a:p>
          <a:p>
            <a:pPr marL="0" indent="0" algn="ctr" eaLnBrk="1" hangingPunct="1">
              <a:buFont typeface="Arial" charset="0"/>
              <a:buNone/>
            </a:pPr>
            <a:r>
              <a:rPr lang="en-US" altLang="zh-CN" smtClean="0"/>
              <a:t>A Literature Nobel Prize Laureate(1938)</a:t>
            </a:r>
          </a:p>
        </p:txBody>
      </p:sp>
      <p:pic>
        <p:nvPicPr>
          <p:cNvPr id="15364" name="Picture 1042" descr="http://www.nobel.se/literature/laureates/1938/buc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0063" y="1851025"/>
            <a:ext cx="20637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灯片编号占位符 5"/>
          <p:cNvSpPr txBox="1">
            <a:spLocks noGrp="1" noChangeArrowheads="1"/>
          </p:cNvSpPr>
          <p:nvPr/>
        </p:nvSpPr>
        <p:spPr bwMode="auto">
          <a:xfrm>
            <a:off x="6589713" y="4783138"/>
            <a:ext cx="219392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3DBE4104-D453-4378-A1A7-1C9A44E6E730}" type="slidenum">
              <a:rPr lang="zh-CN" altLang="en-US" sz="1400">
                <a:solidFill>
                  <a:schemeClr val="folHlink"/>
                </a:solidFill>
                <a:latin typeface="Times New Roman" pitchFamily="18" charset="0"/>
              </a:rPr>
              <a:pPr algn="r"/>
              <a:t>4</a:t>
            </a:fld>
            <a:endParaRPr lang="en-US" altLang="zh-CN" sz="1400">
              <a:solidFill>
                <a:schemeClr val="folHlink"/>
              </a:solidFill>
              <a:latin typeface="Times New Roman" pitchFamily="18" charset="0"/>
            </a:endParaRPr>
          </a:p>
        </p:txBody>
      </p:sp>
      <p:sp>
        <p:nvSpPr>
          <p:cNvPr id="4403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mtClean="0"/>
              <a:t>Pearl’s works:</a:t>
            </a:r>
          </a:p>
        </p:txBody>
      </p:sp>
      <p:sp>
        <p:nvSpPr>
          <p:cNvPr id="44040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49149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mtClean="0"/>
              <a:t>East wind, West Wind</a:t>
            </a:r>
          </a:p>
          <a:p>
            <a:pPr eaLnBrk="1" hangingPunct="1"/>
            <a:r>
              <a:rPr lang="en-US" altLang="zh-CN" smtClean="0"/>
              <a:t>The Good Earth</a:t>
            </a:r>
          </a:p>
          <a:p>
            <a:pPr eaLnBrk="1" hangingPunct="1"/>
            <a:r>
              <a:rPr lang="en-US" altLang="zh-CN" smtClean="0"/>
              <a:t>Dragon Seed</a:t>
            </a:r>
          </a:p>
          <a:p>
            <a:pPr eaLnBrk="1" hangingPunct="1"/>
            <a:r>
              <a:rPr lang="en-US" altLang="zh-CN" smtClean="0"/>
              <a:t>The Big Wave </a:t>
            </a:r>
          </a:p>
          <a:p>
            <a:pPr eaLnBrk="1" hangingPunct="1"/>
            <a:r>
              <a:rPr lang="en-US" altLang="zh-CN" smtClean="0"/>
              <a:t>Satan Never Sleeps</a:t>
            </a:r>
          </a:p>
          <a:p>
            <a:pPr eaLnBrk="1" hangingPunct="1"/>
            <a:r>
              <a:rPr lang="en-US" altLang="zh-CN" smtClean="0"/>
              <a:t>Etc.</a:t>
            </a:r>
          </a:p>
        </p:txBody>
      </p:sp>
      <p:graphicFrame>
        <p:nvGraphicFramePr>
          <p:cNvPr id="44037" name="Object 4"/>
          <p:cNvGraphicFramePr>
            <a:graphicFrameLocks noChangeAspect="1"/>
          </p:cNvGraphicFramePr>
          <p:nvPr/>
        </p:nvGraphicFramePr>
        <p:xfrm>
          <a:off x="6096000" y="1543050"/>
          <a:ext cx="2619375" cy="2571750"/>
        </p:xfrm>
        <a:graphic>
          <a:graphicData uri="http://schemas.openxmlformats.org/presentationml/2006/ole">
            <p:oleObj spid="_x0000_s44037" r:id="rId3" imgW="1905266" imgH="2438095" progId="PBrush">
              <p:embed/>
            </p:oleObj>
          </a:graphicData>
        </a:graphic>
      </p:graphicFrame>
      <p:sp>
        <p:nvSpPr>
          <p:cNvPr id="44041" name="AutoShape 7" descr="http://dept.english.upenn.edu/Projects/Buck/Gifs/pb-desk-s.gif"/>
          <p:cNvSpPr>
            <a:spLocks noChangeAspect="1" noChangeArrowheads="1"/>
          </p:cNvSpPr>
          <p:nvPr/>
        </p:nvSpPr>
        <p:spPr bwMode="auto">
          <a:xfrm>
            <a:off x="4424363" y="2460625"/>
            <a:ext cx="296862" cy="22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240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mtClean="0"/>
              <a:t>Pearl and Her Prizes</a:t>
            </a:r>
          </a:p>
        </p:txBody>
      </p:sp>
      <p:sp>
        <p:nvSpPr>
          <p:cNvPr id="4505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0"/>
            <a:ext cx="7931150" cy="417988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US" altLang="zh-CN" smtClean="0"/>
              <a:t>Pulitzer Prize and Howells Medal for </a:t>
            </a:r>
            <a:r>
              <a:rPr lang="en-US" altLang="zh-CN" i="1" smtClean="0">
                <a:solidFill>
                  <a:schemeClr val="folHlink"/>
                </a:solidFill>
              </a:rPr>
              <a:t>The Good Earth</a:t>
            </a:r>
          </a:p>
          <a:p>
            <a:pPr eaLnBrk="1" hangingPunct="1"/>
            <a:r>
              <a:rPr lang="en-US" altLang="zh-CN" smtClean="0"/>
              <a:t>Nobel Prize in Literature 1938 for </a:t>
            </a:r>
            <a:r>
              <a:rPr lang="en-US" altLang="zh-CN" i="1" smtClean="0">
                <a:solidFill>
                  <a:schemeClr val="folHlink"/>
                </a:solidFill>
              </a:rPr>
              <a:t>The Good Earth</a:t>
            </a:r>
            <a:r>
              <a:rPr lang="en-US" altLang="zh-CN" smtClean="0"/>
              <a:t> </a:t>
            </a:r>
          </a:p>
        </p:txBody>
      </p:sp>
      <p:grpSp>
        <p:nvGrpSpPr>
          <p:cNvPr id="45059" name="Group 6"/>
          <p:cNvGrpSpPr>
            <a:grpSpLocks/>
          </p:cNvGrpSpPr>
          <p:nvPr/>
        </p:nvGrpSpPr>
        <p:grpSpPr bwMode="auto">
          <a:xfrm>
            <a:off x="1752600" y="1200150"/>
            <a:ext cx="5715000" cy="3943350"/>
            <a:chOff x="0" y="0"/>
            <a:chExt cx="2284" cy="3293"/>
          </a:xfrm>
        </p:grpSpPr>
        <p:sp>
          <p:nvSpPr>
            <p:cNvPr id="4506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2284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 sz="2400">
                <a:latin typeface="Times New Roman" pitchFamily="18" charset="0"/>
              </a:endParaRPr>
            </a:p>
          </p:txBody>
        </p:sp>
        <p:grpSp>
          <p:nvGrpSpPr>
            <p:cNvPr id="45061" name="Group 8"/>
            <p:cNvGrpSpPr>
              <a:grpSpLocks/>
            </p:cNvGrpSpPr>
            <p:nvPr/>
          </p:nvGrpSpPr>
          <p:grpSpPr bwMode="auto">
            <a:xfrm>
              <a:off x="0" y="0"/>
              <a:ext cx="2025" cy="3293"/>
              <a:chOff x="0" y="0"/>
              <a:chExt cx="2025" cy="3293"/>
            </a:xfrm>
          </p:grpSpPr>
          <p:sp>
            <p:nvSpPr>
              <p:cNvPr id="45062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25" cy="19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 sz="2400">
                  <a:latin typeface="Times New Roman" pitchFamily="18" charset="0"/>
                </a:endParaRPr>
              </a:p>
            </p:txBody>
          </p:sp>
          <p:sp>
            <p:nvSpPr>
              <p:cNvPr id="45063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025" cy="6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endParaRPr lang="zh-CN" altLang="en-US" sz="2000">
                  <a:latin typeface="Times New Roman" pitchFamily="18" charset="0"/>
                </a:endParaRPr>
              </a:p>
            </p:txBody>
          </p:sp>
          <p:sp>
            <p:nvSpPr>
              <p:cNvPr id="45064" name="Rectangle 8"/>
              <p:cNvSpPr>
                <a:spLocks noChangeArrowheads="1"/>
              </p:cNvSpPr>
              <p:nvPr/>
            </p:nvSpPr>
            <p:spPr bwMode="auto">
              <a:xfrm>
                <a:off x="0" y="1969"/>
                <a:ext cx="2025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zh-CN" altLang="en-US" sz="2800">
                    <a:solidFill>
                      <a:schemeClr val="folHlink"/>
                    </a:solidFill>
                  </a:rPr>
                  <a:t>“----</a:t>
                </a:r>
                <a:r>
                  <a:rPr lang="en-US" altLang="zh-CN" sz="2800">
                    <a:solidFill>
                      <a:schemeClr val="folHlink"/>
                    </a:solidFill>
                  </a:rPr>
                  <a:t>for her rich and truly epic descriptions of peasant life in China and for her biographical masterpieces"</a:t>
                </a:r>
                <a:endParaRPr lang="en-US" altLang="zh-CN" sz="2800">
                  <a:solidFill>
                    <a:schemeClr val="folHlink"/>
                  </a:solidFill>
                  <a:latin typeface="Times New Roman" pitchFamily="18" charset="0"/>
                </a:endParaRPr>
              </a:p>
            </p:txBody>
          </p:sp>
          <p:grpSp>
            <p:nvGrpSpPr>
              <p:cNvPr id="45065" name="Group 12"/>
              <p:cNvGrpSpPr>
                <a:grpSpLocks/>
              </p:cNvGrpSpPr>
              <p:nvPr/>
            </p:nvGrpSpPr>
            <p:grpSpPr bwMode="auto">
              <a:xfrm>
                <a:off x="0" y="2181"/>
                <a:ext cx="2025" cy="1112"/>
                <a:chOff x="0" y="0"/>
                <a:chExt cx="2025" cy="1112"/>
              </a:xfrm>
            </p:grpSpPr>
            <p:sp>
              <p:nvSpPr>
                <p:cNvPr id="45066" name="Rectangle 9"/>
                <p:cNvSpPr>
                  <a:spLocks noChangeArrowheads="1" noTextEdit="1"/>
                </p:cNvSpPr>
                <p:nvPr/>
              </p:nvSpPr>
              <p:spPr bwMode="auto">
                <a:xfrm>
                  <a:off x="0" y="0"/>
                  <a:ext cx="2025" cy="8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5067" name="Rectangle 10"/>
                <p:cNvSpPr>
                  <a:spLocks noChangeArrowheads="1"/>
                </p:cNvSpPr>
                <p:nvPr/>
              </p:nvSpPr>
              <p:spPr bwMode="auto">
                <a:xfrm>
                  <a:off x="0" y="84"/>
                  <a:ext cx="2025" cy="102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eaLnBrk="0" hangingPunct="0"/>
                  <a:r>
                    <a:rPr lang="zh-CN" altLang="en-US" sz="2000">
                      <a:latin typeface="Verdana" pitchFamily="34" charset="0"/>
                    </a:rPr>
                    <a:t>                                 </a:t>
                  </a:r>
                </a:p>
              </p:txBody>
            </p:sp>
          </p:grpSp>
        </p:grpSp>
      </p:grpSp>
    </p:spTree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4" descr="D:\综合英语教案\lesson 14\圣诞节\fyibk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0"/>
            <a:ext cx="96012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7" name="Text Box 26"/>
          <p:cNvSpPr txBox="1">
            <a:spLocks noChangeArrowheads="1"/>
          </p:cNvSpPr>
          <p:nvPr/>
        </p:nvSpPr>
        <p:spPr bwMode="auto">
          <a:xfrm>
            <a:off x="2195513" y="484188"/>
            <a:ext cx="432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b="1">
                <a:solidFill>
                  <a:srgbClr val="FF0066"/>
                </a:solidFill>
                <a:latin typeface="Times New Roman" pitchFamily="18" charset="0"/>
              </a:rPr>
              <a:t>About Christmas</a:t>
            </a:r>
          </a:p>
        </p:txBody>
      </p:sp>
      <p:pic>
        <p:nvPicPr>
          <p:cNvPr id="47118" name="Picture 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03350" y="1419225"/>
            <a:ext cx="2397125" cy="319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9" name="Picture 5" descr="D:\综合英语教案\lesson 14\圣诞节\zong2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4663" y="1779588"/>
            <a:ext cx="508635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图片 3" descr="sledge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12088" y="195263"/>
            <a:ext cx="21971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7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47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71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4189413"/>
            <a:ext cx="38576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3546475"/>
            <a:ext cx="3406775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" y="2963863"/>
            <a:ext cx="4454525" cy="5857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Ⅱ Critical Thinking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" y="1214438"/>
            <a:ext cx="5072063" cy="2278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Ⅰ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2.Theme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3.Sentence understanding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" y="214313"/>
            <a:ext cx="3000375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 for Today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357188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 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42875"/>
            <a:ext cx="7858125" cy="42465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Task I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 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2. Theme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3. Sentence understanding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3292</TotalTime>
  <Words>623</Words>
  <Application>Microsoft Office PowerPoint</Application>
  <PresentationFormat>On-screen Show (16:9)</PresentationFormat>
  <Paragraphs>109</Paragraphs>
  <Slides>22</Slides>
  <Notes>7</Notes>
  <HiddenSlides>0</HiddenSlides>
  <MMClips>0</MMClips>
  <ScaleCrop>false</ScaleCrop>
  <HeadingPairs>
    <vt:vector size="8" baseType="variant">
      <vt:variant>
        <vt:lpstr>已用的字体</vt:lpstr>
      </vt:variant>
      <vt:variant>
        <vt:i4>11</vt:i4>
      </vt:variant>
      <vt:variant>
        <vt:lpstr>演示文稿设计模板</vt:lpstr>
      </vt:variant>
      <vt:variant>
        <vt:i4>4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Verdana</vt:lpstr>
      <vt:lpstr>times  new  roman</vt:lpstr>
      <vt:lpstr>微软雅黑</vt:lpstr>
      <vt:lpstr>Office 主题​​</vt:lpstr>
      <vt:lpstr>Office 主题​​</vt:lpstr>
      <vt:lpstr>Office 主题​​</vt:lpstr>
      <vt:lpstr>Office 主题​​</vt:lpstr>
      <vt:lpstr>画笔图片</vt:lpstr>
      <vt:lpstr>幻灯片 1</vt:lpstr>
      <vt:lpstr>Unit 12 Christmas Day in the Morning</vt:lpstr>
      <vt:lpstr>About Pearl S. Buck(1892-1973)</vt:lpstr>
      <vt:lpstr>Pearl’s works:</vt:lpstr>
      <vt:lpstr>Pearl and Her Prizes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Guest</cp:lastModifiedBy>
  <cp:revision>1064</cp:revision>
  <dcterms:created xsi:type="dcterms:W3CDTF">2014-03-26T14:37:33Z</dcterms:created>
  <dcterms:modified xsi:type="dcterms:W3CDTF">2014-12-13T09:25:37Z</dcterms:modified>
</cp:coreProperties>
</file>