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84" r:id="rId2"/>
    <p:sldId id="400" r:id="rId3"/>
    <p:sldId id="402" r:id="rId4"/>
    <p:sldId id="399" r:id="rId5"/>
    <p:sldId id="259" r:id="rId6"/>
    <p:sldId id="325" r:id="rId7"/>
    <p:sldId id="372" r:id="rId8"/>
    <p:sldId id="391" r:id="rId9"/>
    <p:sldId id="390" r:id="rId10"/>
    <p:sldId id="393" r:id="rId11"/>
    <p:sldId id="335" r:id="rId12"/>
    <p:sldId id="336" r:id="rId13"/>
    <p:sldId id="340" r:id="rId14"/>
    <p:sldId id="341" r:id="rId15"/>
    <p:sldId id="350" r:id="rId16"/>
    <p:sldId id="347" r:id="rId17"/>
    <p:sldId id="352" r:id="rId18"/>
  </p:sldIdLst>
  <p:sldSz cx="9144000" cy="5143500" type="screen16x9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9373A"/>
    <a:srgbClr val="003366"/>
    <a:srgbClr val="2CBA0A"/>
    <a:srgbClr val="FF0066"/>
    <a:srgbClr val="43F319"/>
    <a:srgbClr val="5ECD0F"/>
    <a:srgbClr val="5AD00A"/>
    <a:srgbClr val="9CEB37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90" y="-360"/>
      </p:cViewPr>
      <p:guideLst>
        <p:guide orient="horz" pos="1030"/>
        <p:guide pos="61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2058" y="-10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B96A6E11-9258-4332-85EB-2B3ACEF30195}" type="datetimeFigureOut">
              <a:rPr lang="zh-CN" altLang="en-US"/>
              <a:pPr>
                <a:defRPr/>
              </a:pPr>
              <a:t>2014-12-13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7C4CDB2-AA76-4D8C-AD25-A3ECDECD39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5844B1E-BE13-4AB7-A54E-F4D511317BA0}" type="datetimeFigureOut">
              <a:rPr lang="zh-CN" altLang="en-US"/>
              <a:pPr>
                <a:defRPr/>
              </a:pPr>
              <a:t>2014-12-13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B3A84B4-49E4-44ED-97DE-DB64BB2741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086804-7E31-4705-8B91-396BA9B625E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3A3FE1B-2272-4F36-8425-00A6CE59797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F4D1EFC-C7A4-4C77-8816-F44AD21D6F02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9D53B7F-D86A-45E3-B9D6-72BCAF54A65C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17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6E328AE-7CCB-40A8-9DA8-05CFFDF855F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altLang="zh-CN" b="1" smtClean="0">
                <a:solidFill>
                  <a:srgbClr val="35E20C"/>
                </a:solidFill>
                <a:latin typeface="华文隶书"/>
                <a:ea typeface="华文隶书"/>
                <a:cs typeface="Times New Roman" pitchFamily="18" charset="0"/>
              </a:rPr>
              <a:t>▶</a:t>
            </a:r>
            <a:r>
              <a:rPr lang="en-US" altLang="zh-CN" smtClean="0">
                <a:latin typeface="Times New Roman" pitchFamily="18" charset="0"/>
                <a:ea typeface="华文隶书"/>
                <a:cs typeface="Times New Roman" pitchFamily="18" charset="0"/>
              </a:rPr>
              <a:t>… (S)ave what can be saved, and eliminate what can not succeed.</a:t>
            </a:r>
            <a:endParaRPr lang="zh-CN" altLang="en-US" smtClean="0">
              <a:latin typeface="Times New Roman" pitchFamily="18" charset="0"/>
              <a:ea typeface="华文隶书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</a:pPr>
            <a:endParaRPr lang="zh-CN" altLang="en-US" smtClean="0">
              <a:ea typeface="华文隶书"/>
              <a:cs typeface="Times New Roman" pitchFamily="18" charset="0"/>
            </a:endParaRPr>
          </a:p>
        </p:txBody>
      </p:sp>
      <p:sp>
        <p:nvSpPr>
          <p:cNvPr id="337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D761270-23BA-4E34-BB92-DD9949EE969A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9876ED3-B49D-4C80-81ED-5694B6CC05D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6350" y="9525"/>
            <a:ext cx="9144000" cy="5400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2"/>
          <p:cNvSpPr/>
          <p:nvPr userDrawn="1"/>
        </p:nvSpPr>
        <p:spPr>
          <a:xfrm>
            <a:off x="0" y="-20638"/>
            <a:ext cx="9144000" cy="5399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5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11"/>
          <p:cNvSpPr txBox="1"/>
          <p:nvPr userDrawn="1"/>
        </p:nvSpPr>
        <p:spPr>
          <a:xfrm>
            <a:off x="6896100" y="3700463"/>
            <a:ext cx="151288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Ruehl"/>
                <a:ea typeface="Adobe Gothic Std B"/>
                <a:cs typeface="FrankRuehl"/>
              </a:rPr>
              <a:t>Contents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rankRuehl"/>
              <a:ea typeface="Adobe Gothic Std B"/>
              <a:cs typeface="FrankRuehl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92 0.00586 L 0.00434 0.003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4" grpId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8688" y="1173163"/>
            <a:ext cx="7000875" cy="13985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Unit 10</a:t>
            </a:r>
          </a:p>
          <a:p>
            <a:pPr algn="ctr" fontAlgn="auto">
              <a:lnSpc>
                <a:spcPts val="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Text A  Mandela’s Garden</a:t>
            </a:r>
          </a:p>
        </p:txBody>
      </p:sp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2214563" y="3714750"/>
            <a:ext cx="501015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Contemporary College English (Book 1)</a:t>
            </a:r>
          </a:p>
          <a:p>
            <a:pPr>
              <a:lnSpc>
                <a:spcPts val="2500"/>
              </a:lnSpc>
            </a:pPr>
            <a:r>
              <a:rPr lang="en-US" altLang="zh-CN" b="1" i="1">
                <a:latin typeface="Times New Roman" pitchFamily="18" charset="0"/>
                <a:ea typeface="华文新魏"/>
                <a:cs typeface="Times New Roman" pitchFamily="18" charset="0"/>
              </a:rPr>
              <a:t>English Majors (Grade One)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57188" y="1285875"/>
            <a:ext cx="2571750" cy="1643063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Gardening as a hobby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86125" y="1285875"/>
            <a:ext cx="2571750" cy="1643063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Gardening as a survival strategy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143625" y="1279525"/>
            <a:ext cx="2571750" cy="1643063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Gardening as a positive way to nourish human relationship</a:t>
            </a:r>
            <a:endParaRPr lang="zh-CN" altLang="en-US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右大括号 8"/>
          <p:cNvSpPr/>
          <p:nvPr/>
        </p:nvSpPr>
        <p:spPr>
          <a:xfrm rot="5400000">
            <a:off x="4000500" y="1"/>
            <a:ext cx="714375" cy="6572250"/>
          </a:xfrm>
          <a:prstGeom prst="rightBrace">
            <a:avLst/>
          </a:prstGeom>
          <a:ln w="19050" cmpd="sng">
            <a:solidFill>
              <a:srgbClr val="0070C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581" name="TextBox 10"/>
          <p:cNvSpPr txBox="1">
            <a:spLocks noChangeArrowheads="1"/>
          </p:cNvSpPr>
          <p:nvPr/>
        </p:nvSpPr>
        <p:spPr bwMode="auto">
          <a:xfrm>
            <a:off x="1143000" y="3786188"/>
            <a:ext cx="7072313" cy="1169987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Main idea: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It tells us </a:t>
            </a:r>
            <a:r>
              <a:rPr lang="en-US" altLang="zh-CN" sz="2400">
                <a:latin typeface="Times New Roman" pitchFamily="18" charset="0"/>
                <a:ea typeface="times  new  roman"/>
                <a:cs typeface="Times New Roman" pitchFamily="18" charset="0"/>
              </a:rPr>
              <a:t>Mandela’s gardening experience in prison.</a:t>
            </a:r>
            <a:endParaRPr lang="en-US" altLang="zh-CN" sz="2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zh-CN" altLang="en-US" sz="2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2" name="TextBox 11"/>
          <p:cNvSpPr txBox="1">
            <a:spLocks noChangeArrowheads="1"/>
          </p:cNvSpPr>
          <p:nvPr/>
        </p:nvSpPr>
        <p:spPr bwMode="auto">
          <a:xfrm>
            <a:off x="395288" y="195263"/>
            <a:ext cx="3240087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50825" y="339725"/>
            <a:ext cx="111125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643437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Times New Roman" pitchFamily="18" charset="0"/>
              </a:rPr>
              <a:t>2.Theme analysis</a:t>
            </a:r>
          </a:p>
        </p:txBody>
      </p:sp>
      <p:sp>
        <p:nvSpPr>
          <p:cNvPr id="3" name="矩形 2"/>
          <p:cNvSpPr/>
          <p:nvPr/>
        </p:nvSpPr>
        <p:spPr>
          <a:xfrm>
            <a:off x="428625" y="357188"/>
            <a:ext cx="139700" cy="36353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1131888"/>
            <a:ext cx="1620838" cy="4492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BRAINSTORM:</a:t>
            </a:r>
            <a:endParaRPr lang="zh-CN" altLang="en-US" sz="1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95575" y="1185863"/>
            <a:ext cx="2917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What is the theme?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71500" y="2066925"/>
            <a:ext cx="8429625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Gardening is the source of spiritual fulfillment. Gardening gives Mandela inspiration for his revolutionary cause. Political leaders are like gardeners.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593725" y="298450"/>
            <a:ext cx="5978525" cy="55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3. Sentence understanding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42975" y="1144588"/>
            <a:ext cx="7200900" cy="73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1) To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plant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a seed,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watch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it grow, to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tend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it and then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harvest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it, offered a simple but enduring satisfaction.</a:t>
            </a:r>
          </a:p>
        </p:txBody>
      </p:sp>
      <p:sp>
        <p:nvSpPr>
          <p:cNvPr id="10" name="矩形 9"/>
          <p:cNvSpPr/>
          <p:nvPr/>
        </p:nvSpPr>
        <p:spPr>
          <a:xfrm>
            <a:off x="428625" y="376238"/>
            <a:ext cx="139700" cy="36353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85813" y="2786063"/>
            <a:ext cx="70008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撒下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一粒种子，</a:t>
            </a:r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看着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它长大，</a:t>
            </a:r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照料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这棵苗，最后</a:t>
            </a:r>
            <a:r>
              <a:rPr lang="zh-CN" altLang="en-US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收获</a:t>
            </a:r>
            <a:r>
              <a:rPr lang="zh-CN" altLang="en-US" sz="2400">
                <a:latin typeface="Times New Roman" pitchFamily="18" charset="0"/>
                <a:cs typeface="Times New Roman" pitchFamily="18" charset="0"/>
              </a:rPr>
              <a:t>其果实，这个过程能使人得到一种简单却持久的满足感。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28688" y="1357313"/>
            <a:ext cx="74168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2) In some ways, I saw the garden as a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metaphor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for </a:t>
            </a:r>
            <a:r>
              <a:rPr lang="en-US" altLang="zh-CN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certain aspects of my life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593725" y="195263"/>
            <a:ext cx="5764213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3. Sentence understanding</a:t>
            </a:r>
          </a:p>
        </p:txBody>
      </p:sp>
      <p:sp>
        <p:nvSpPr>
          <p:cNvPr id="6" name="矩形 5"/>
          <p:cNvSpPr/>
          <p:nvPr/>
        </p:nvSpPr>
        <p:spPr>
          <a:xfrm>
            <a:off x="428625" y="273050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71550" y="3429000"/>
            <a:ext cx="7416800" cy="830263"/>
          </a:xfrm>
          <a:prstGeom prst="rect">
            <a:avLst/>
          </a:prstGeom>
          <a:noFill/>
          <a:ln w="19050">
            <a:solidFill>
              <a:srgbClr val="0070C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I found handling certain aspects of my life is similar to tending a garden.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58850" y="2286000"/>
            <a:ext cx="7429500" cy="830263"/>
          </a:xfrm>
          <a:prstGeom prst="rect">
            <a:avLst/>
          </a:prstGeom>
          <a:noFill/>
          <a:ln w="19050">
            <a:solidFill>
              <a:srgbClr val="0070C0"/>
            </a:solidFill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Certain aspects: his work as a national leader; the handling of human relationship; his marriage with Winnie</a:t>
            </a:r>
            <a:endParaRPr lang="zh-CN" altLang="en-US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extBox 1"/>
          <p:cNvSpPr txBox="1">
            <a:spLocks noChangeArrowheads="1"/>
          </p:cNvSpPr>
          <p:nvPr/>
        </p:nvSpPr>
        <p:spPr bwMode="auto">
          <a:xfrm>
            <a:off x="428625" y="1714500"/>
            <a:ext cx="8501063" cy="217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b="1">
              <a:latin typeface="Times New Roman" pitchFamily="18" charset="0"/>
              <a:ea typeface="华文隶书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200" b="1">
              <a:latin typeface="华文隶书"/>
              <a:ea typeface="华文隶书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200" b="1">
              <a:latin typeface="华文隶书"/>
              <a:ea typeface="华文隶书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200" b="1">
              <a:latin typeface="华文隶书"/>
              <a:ea typeface="华文隶书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500" y="928688"/>
            <a:ext cx="7745413" cy="4302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Read the material and think.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428625" y="1036638"/>
            <a:ext cx="142875" cy="287337"/>
          </a:xfrm>
          <a:prstGeom prst="rect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4" name="矩形 5"/>
          <p:cNvSpPr>
            <a:spLocks noChangeArrowheads="1"/>
          </p:cNvSpPr>
          <p:nvPr/>
        </p:nvSpPr>
        <p:spPr bwMode="auto">
          <a:xfrm>
            <a:off x="214313" y="142875"/>
            <a:ext cx="4802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Times New Roman" pitchFamily="18" charset="0"/>
                <a:ea typeface="华文隶书"/>
                <a:cs typeface="Times New Roman" pitchFamily="18" charset="0"/>
              </a:rPr>
              <a:t>Task II  Critical Thinking 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57188" y="1500188"/>
            <a:ext cx="785812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Calibri" pitchFamily="34" charset="0"/>
              </a:rPr>
              <a:t>陈生，广东湛江人，北京大学经济学学士，清华</a:t>
            </a:r>
            <a:r>
              <a:rPr lang="en-US" altLang="zh-CN" sz="2400">
                <a:latin typeface="Calibri" pitchFamily="34" charset="0"/>
              </a:rPr>
              <a:t>EMBA</a:t>
            </a:r>
            <a:r>
              <a:rPr lang="zh-CN" altLang="en-US" sz="2400">
                <a:latin typeface="Calibri" pitchFamily="34" charset="0"/>
              </a:rPr>
              <a:t>。毕业分配至广州一个机关，三年后他毅然决定下海。“当时可郁闷了，觉得自己在那里格格不入，也找不到职业优势。”陈生说，他喜欢独立地对某些东西作出决定，但在那个工作环境中，他无法按照自己的个性行事。然而数年之后，他开设了近</a:t>
            </a:r>
            <a:r>
              <a:rPr lang="en-US" altLang="zh-CN" sz="2400">
                <a:latin typeface="Calibri" pitchFamily="34" charset="0"/>
              </a:rPr>
              <a:t>100</a:t>
            </a:r>
            <a:r>
              <a:rPr lang="zh-CN" altLang="en-US" sz="2400">
                <a:latin typeface="Calibri" pitchFamily="34" charset="0"/>
              </a:rPr>
              <a:t>家猪肉连锁店，成为广州乃至广东最大的猪肉连锁店，被人称为广州“猪肉大王”。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3372815" y="1099581"/>
            <a:ext cx="2985135" cy="2373982"/>
            <a:chOff x="3314311" y="1078985"/>
            <a:chExt cx="2985135" cy="2373982"/>
          </a:xfrm>
          <a:solidFill>
            <a:srgbClr val="FFFF00"/>
          </a:solidFill>
        </p:grpSpPr>
        <p:sp>
          <p:nvSpPr>
            <p:cNvPr id="15" name="正五边形 14"/>
            <p:cNvSpPr>
              <a:spLocks noChangeAspect="1"/>
            </p:cNvSpPr>
            <p:nvPr/>
          </p:nvSpPr>
          <p:spPr>
            <a:xfrm rot="19549452">
              <a:off x="3314311" y="1078985"/>
              <a:ext cx="2536694" cy="2373982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70554" y="1979650"/>
              <a:ext cx="2428892" cy="861774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Mandela ‘s Garden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" name="组合 5"/>
          <p:cNvGrpSpPr>
            <a:grpSpLocks/>
          </p:cNvGrpSpPr>
          <p:nvPr/>
        </p:nvGrpSpPr>
        <p:grpSpPr bwMode="auto">
          <a:xfrm>
            <a:off x="2268538" y="3033713"/>
            <a:ext cx="2117725" cy="1820862"/>
            <a:chOff x="2807238" y="2263044"/>
            <a:chExt cx="2118509" cy="1821478"/>
          </a:xfrm>
        </p:grpSpPr>
        <p:sp>
          <p:nvSpPr>
            <p:cNvPr id="20" name="正五边形 19"/>
            <p:cNvSpPr>
              <a:spLocks noChangeAspect="1"/>
            </p:cNvSpPr>
            <p:nvPr/>
          </p:nvSpPr>
          <p:spPr>
            <a:xfrm rot="17374237">
              <a:off x="2763595" y="2306687"/>
              <a:ext cx="1821478" cy="1734192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82" name="TextBox 26"/>
            <p:cNvSpPr txBox="1">
              <a:spLocks noChangeArrowheads="1"/>
            </p:cNvSpPr>
            <p:nvPr/>
          </p:nvSpPr>
          <p:spPr bwMode="auto">
            <a:xfrm>
              <a:off x="2896916" y="2829065"/>
              <a:ext cx="2028831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Sentence  understanding 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79388" y="114300"/>
            <a:ext cx="3071812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Ⅲ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Summary</a:t>
            </a:r>
          </a:p>
        </p:txBody>
      </p:sp>
      <p:grpSp>
        <p:nvGrpSpPr>
          <p:cNvPr id="18" name="组合 5"/>
          <p:cNvGrpSpPr>
            <a:grpSpLocks/>
          </p:cNvGrpSpPr>
          <p:nvPr/>
        </p:nvGrpSpPr>
        <p:grpSpPr bwMode="auto">
          <a:xfrm>
            <a:off x="5219700" y="3054350"/>
            <a:ext cx="2352675" cy="1820863"/>
            <a:chOff x="2807238" y="2263044"/>
            <a:chExt cx="2352324" cy="1821478"/>
          </a:xfrm>
        </p:grpSpPr>
        <p:sp>
          <p:nvSpPr>
            <p:cNvPr id="21" name="正五边形 20"/>
            <p:cNvSpPr>
              <a:spLocks noChangeAspect="1"/>
            </p:cNvSpPr>
            <p:nvPr/>
          </p:nvSpPr>
          <p:spPr>
            <a:xfrm rot="17374237">
              <a:off x="2763938" y="2306344"/>
              <a:ext cx="1821478" cy="1734879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80" name="TextBox 22"/>
            <p:cNvSpPr txBox="1">
              <a:spLocks noChangeArrowheads="1"/>
            </p:cNvSpPr>
            <p:nvPr/>
          </p:nvSpPr>
          <p:spPr bwMode="auto">
            <a:xfrm>
              <a:off x="3287354" y="2962866"/>
              <a:ext cx="1872208" cy="32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Theme </a:t>
              </a:r>
            </a:p>
          </p:txBody>
        </p:sp>
      </p:grpSp>
      <p:grpSp>
        <p:nvGrpSpPr>
          <p:cNvPr id="28" name="组合 5"/>
          <p:cNvGrpSpPr>
            <a:grpSpLocks/>
          </p:cNvGrpSpPr>
          <p:nvPr/>
        </p:nvGrpSpPr>
        <p:grpSpPr bwMode="auto">
          <a:xfrm>
            <a:off x="1763713" y="893763"/>
            <a:ext cx="1908175" cy="1822450"/>
            <a:chOff x="2807238" y="2263044"/>
            <a:chExt cx="1907704" cy="1821478"/>
          </a:xfrm>
        </p:grpSpPr>
        <p:sp>
          <p:nvSpPr>
            <p:cNvPr id="30" name="正五边形 29"/>
            <p:cNvSpPr>
              <a:spLocks noChangeAspect="1"/>
            </p:cNvSpPr>
            <p:nvPr/>
          </p:nvSpPr>
          <p:spPr>
            <a:xfrm rot="17374237">
              <a:off x="2763854" y="2306428"/>
              <a:ext cx="1821478" cy="1734709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75434" y="2838999"/>
              <a:ext cx="1439508" cy="615621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Critical</a:t>
              </a:r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   </a:t>
              </a:r>
            </a:p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thinking</a:t>
              </a:r>
            </a:p>
          </p:txBody>
        </p:sp>
      </p:grpSp>
      <p:grpSp>
        <p:nvGrpSpPr>
          <p:cNvPr id="32" name="组合 5"/>
          <p:cNvGrpSpPr>
            <a:grpSpLocks/>
          </p:cNvGrpSpPr>
          <p:nvPr/>
        </p:nvGrpSpPr>
        <p:grpSpPr bwMode="auto">
          <a:xfrm>
            <a:off x="5786438" y="1000125"/>
            <a:ext cx="2241550" cy="1820863"/>
            <a:chOff x="2807238" y="2263044"/>
            <a:chExt cx="2241938" cy="1821478"/>
          </a:xfrm>
        </p:grpSpPr>
        <p:sp>
          <p:nvSpPr>
            <p:cNvPr id="33" name="正五边形 32"/>
            <p:cNvSpPr>
              <a:spLocks noChangeAspect="1"/>
            </p:cNvSpPr>
            <p:nvPr/>
          </p:nvSpPr>
          <p:spPr>
            <a:xfrm rot="17374237">
              <a:off x="2764218" y="2306064"/>
              <a:ext cx="1821478" cy="1735437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76" name="TextBox 33"/>
            <p:cNvSpPr txBox="1">
              <a:spLocks noChangeArrowheads="1"/>
            </p:cNvSpPr>
            <p:nvPr/>
          </p:nvSpPr>
          <p:spPr bwMode="auto">
            <a:xfrm>
              <a:off x="3176968" y="2950839"/>
              <a:ext cx="187220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Main idea</a:t>
              </a:r>
              <a:endParaRPr lang="zh-CN" altLang="en-US" sz="2400">
                <a:latin typeface="Times New Roman" pitchFamily="18" charset="0"/>
                <a:ea typeface="华文隶书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313" y="0"/>
            <a:ext cx="366236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Ⅳ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Assignments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500063" y="1214438"/>
            <a:ext cx="9001125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ea typeface="+mn-ea"/>
                <a:cs typeface="Times New Roman" pitchFamily="18" charset="0"/>
              </a:rPr>
              <a:t>1) What in the text impresses you most? </a:t>
            </a:r>
            <a:r>
              <a:rPr lang="en-US" sz="2400" i="1" dirty="0">
                <a:latin typeface="Times New Roman" pitchFamily="18" charset="0"/>
                <a:ea typeface="+mn-ea"/>
                <a:cs typeface="Times New Roman" pitchFamily="18" charset="0"/>
              </a:rPr>
              <a:t>(Discuss with your group members.)</a:t>
            </a:r>
            <a:r>
              <a:rPr lang="en-US" sz="2400" dirty="0">
                <a:latin typeface="Times New Roman" pitchFamily="18" charset="0"/>
                <a:ea typeface="+mn-ea"/>
                <a:cs typeface="Times New Roman" pitchFamily="18" charset="0"/>
              </a:rPr>
              <a:t> Then write an essay of about 150 words about it.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ea typeface="+mn-ea"/>
                <a:cs typeface="Times New Roman" pitchFamily="18" charset="0"/>
              </a:rPr>
              <a:t>2</a:t>
            </a:r>
            <a:r>
              <a:rPr lang="en-US" sz="2400">
                <a:latin typeface="Times New Roman" pitchFamily="18" charset="0"/>
                <a:ea typeface="+mn-ea"/>
                <a:cs typeface="Times New Roman" pitchFamily="18" charset="0"/>
              </a:rPr>
              <a:t>) Further </a:t>
            </a:r>
            <a:r>
              <a:rPr lang="en-US" sz="2400" dirty="0">
                <a:latin typeface="Times New Roman" pitchFamily="18" charset="0"/>
                <a:ea typeface="+mn-ea"/>
                <a:cs typeface="Times New Roman" pitchFamily="18" charset="0"/>
              </a:rPr>
              <a:t>reading</a:t>
            </a:r>
            <a:endParaRPr lang="zh-CN" altLang="en-US" sz="2400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i="1" dirty="0">
                <a:latin typeface="Times New Roman" pitchFamily="18" charset="0"/>
                <a:ea typeface="+mn-ea"/>
                <a:cs typeface="Times New Roman" pitchFamily="18" charset="0"/>
              </a:rPr>
              <a:t>Uncle Tom’s Cabin</a:t>
            </a:r>
            <a:endParaRPr lang="zh-CN" altLang="en-US" sz="2400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ea typeface="+mn-ea"/>
                <a:cs typeface="Times New Roman" pitchFamily="18" charset="0"/>
              </a:rPr>
              <a:t>http://etext.lib.virginia.edu/toc/modeng/public/StoCabi.html</a:t>
            </a:r>
            <a:endParaRPr lang="zh-CN" altLang="en-US" sz="2400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8938" y="1563688"/>
            <a:ext cx="5414962" cy="11080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Thanks</a:t>
            </a:r>
            <a:r>
              <a: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！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ChangeArrowheads="1"/>
          </p:cNvSpPr>
          <p:nvPr>
            <p:ph type="title" idx="4294967295"/>
          </p:nvPr>
        </p:nvSpPr>
        <p:spPr bwMode="auto">
          <a:xfrm>
            <a:off x="0" y="195263"/>
            <a:ext cx="8959850" cy="1728787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838200" indent="-838200"/>
            <a:r>
              <a:rPr lang="en-US" altLang="zh-CN" sz="3200" smtClean="0">
                <a:latin typeface="Berlin Sans FB" pitchFamily="34" charset="0"/>
              </a:rPr>
              <a:t>Discuss </a:t>
            </a:r>
            <a:br>
              <a:rPr lang="en-US" altLang="zh-CN" sz="3200" smtClean="0">
                <a:latin typeface="Berlin Sans FB" pitchFamily="34" charset="0"/>
              </a:rPr>
            </a:br>
            <a:r>
              <a:rPr lang="en-US" altLang="zh-CN" sz="3200" smtClean="0">
                <a:latin typeface="Berlin Sans FB" pitchFamily="34" charset="0"/>
              </a:rPr>
              <a:t>what kind of people usually have time/mood to plant in their own garden.</a:t>
            </a:r>
            <a:endParaRPr lang="zh-CN" altLang="en-US" sz="3200" smtClean="0">
              <a:latin typeface="Berlin Sans FB" pitchFamily="34" charset="0"/>
            </a:endParaRPr>
          </a:p>
        </p:txBody>
      </p:sp>
      <p:sp>
        <p:nvSpPr>
          <p:cNvPr id="39939" name="Rectangle 3"/>
          <p:cNvSpPr>
            <a:spLocks noChangeArrowheads="1"/>
          </p:cNvSpPr>
          <p:nvPr>
            <p:ph type="body" sz="half" idx="4294967295"/>
          </p:nvPr>
        </p:nvSpPr>
        <p:spPr bwMode="auto">
          <a:xfrm>
            <a:off x="611188" y="1924050"/>
            <a:ext cx="4033837" cy="339407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zh-CN" altLang="en-US" sz="2800" smtClean="0"/>
          </a:p>
          <a:p>
            <a:endParaRPr lang="zh-CN" altLang="en-US" sz="2800" smtClean="0"/>
          </a:p>
          <a:p>
            <a:pPr>
              <a:buFont typeface="Arial" charset="0"/>
              <a:buNone/>
            </a:pPr>
            <a:r>
              <a:rPr lang="zh-CN" altLang="en-US" sz="2800" smtClean="0"/>
              <a:t>                   </a:t>
            </a:r>
          </a:p>
        </p:txBody>
      </p:sp>
      <p:pic>
        <p:nvPicPr>
          <p:cNvPr id="39940" name="Picture 4" descr="gard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8175" y="2139950"/>
            <a:ext cx="1990725" cy="2192338"/>
          </a:xfrm>
          <a:prstGeom prst="rect">
            <a:avLst/>
          </a:prstGeom>
          <a:noFill/>
        </p:spPr>
      </p:pic>
      <p:pic>
        <p:nvPicPr>
          <p:cNvPr id="39941" name="Picture 5" descr="flower planting1"/>
          <p:cNvPicPr>
            <a:picLocks noChangeAspect="1" noChangeArrowheads="1"/>
          </p:cNvPicPr>
          <p:nvPr>
            <p:ph sz="half" idx="4294967295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435600" y="2355850"/>
            <a:ext cx="2363788" cy="24955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0067">
            <a:hlinkClick r:id="" action="ppaction://hlinkshowjump?jump=nextslide"/>
          </p:cNvPr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86800" y="4686300"/>
            <a:ext cx="457200" cy="317500"/>
          </a:xfrm>
          <a:prstGeom prst="rect">
            <a:avLst/>
          </a:prstGeom>
          <a:noFill/>
        </p:spPr>
      </p:pic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4191000" y="2057400"/>
            <a:ext cx="2819400" cy="1922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>
                <a:solidFill>
                  <a:srgbClr val="002A29"/>
                </a:solidFill>
                <a:latin typeface="Verdana" pitchFamily="34" charset="0"/>
              </a:rPr>
              <a:t>For Mandela, gardening is the source of spiritual fulfillment. Gardening gives Mandela inspiration for his revolutionary cause. Political leaders are like gardeners. </a:t>
            </a:r>
          </a:p>
        </p:txBody>
      </p:sp>
      <p:grpSp>
        <p:nvGrpSpPr>
          <p:cNvPr id="41991" name="Group 7"/>
          <p:cNvGrpSpPr>
            <a:grpSpLocks/>
          </p:cNvGrpSpPr>
          <p:nvPr/>
        </p:nvGrpSpPr>
        <p:grpSpPr bwMode="auto">
          <a:xfrm>
            <a:off x="684213" y="555625"/>
            <a:ext cx="5562600" cy="514350"/>
            <a:chOff x="-8" y="-8"/>
            <a:chExt cx="3436" cy="362"/>
          </a:xfrm>
        </p:grpSpPr>
        <p:grpSp>
          <p:nvGrpSpPr>
            <p:cNvPr id="41992" name="Group 8"/>
            <p:cNvGrpSpPr>
              <a:grpSpLocks/>
            </p:cNvGrpSpPr>
            <p:nvPr/>
          </p:nvGrpSpPr>
          <p:grpSpPr bwMode="auto">
            <a:xfrm>
              <a:off x="0" y="0"/>
              <a:ext cx="3420" cy="346"/>
              <a:chOff x="0" y="0"/>
              <a:chExt cx="3420" cy="346"/>
            </a:xfrm>
          </p:grpSpPr>
          <p:sp>
            <p:nvSpPr>
              <p:cNvPr id="41993" name="Rectangle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20" cy="346"/>
              </a:xfrm>
              <a:prstGeom prst="rect">
                <a:avLst/>
              </a:prstGeom>
              <a:noFill/>
              <a:ln w="12700" cmpd="dbl">
                <a:solidFill>
                  <a:srgbClr val="6D79D1"/>
                </a:solidFill>
                <a:miter lim="800000"/>
                <a:headEnd/>
                <a:tailEnd/>
              </a:ln>
              <a:effectLst/>
            </p:spPr>
            <p:txBody>
              <a:bodyPr anchor="ctr"/>
              <a:lstStyle/>
              <a:p>
                <a:pPr algn="ctr"/>
                <a:r>
                  <a:rPr lang="en-US" altLang="zh-CN" sz="2400" b="1">
                    <a:solidFill>
                      <a:srgbClr val="31590D"/>
                    </a:solidFill>
                    <a:latin typeface="Verdana" pitchFamily="34" charset="0"/>
                  </a:rPr>
                  <a:t>The Author and his Garden</a:t>
                </a:r>
                <a:endParaRPr lang="en-US" altLang="zh-CN" sz="2800" b="1">
                  <a:solidFill>
                    <a:srgbClr val="31590D"/>
                  </a:solidFill>
                  <a:latin typeface="Verdana" pitchFamily="34" charset="0"/>
                </a:endParaRPr>
              </a:p>
            </p:txBody>
          </p:sp>
          <p:sp>
            <p:nvSpPr>
              <p:cNvPr id="41994" name="Rectangle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420" cy="346"/>
              </a:xfrm>
              <a:prstGeom prst="rect">
                <a:avLst/>
              </a:prstGeom>
              <a:noFill/>
              <a:ln w="12700" cmpd="dbl">
                <a:solidFill>
                  <a:srgbClr val="6D79D1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1995" name="Rectangle 11"/>
            <p:cNvSpPr>
              <a:spLocks noChangeArrowheads="1"/>
            </p:cNvSpPr>
            <p:nvPr/>
          </p:nvSpPr>
          <p:spPr bwMode="auto">
            <a:xfrm>
              <a:off x="-8" y="-8"/>
              <a:ext cx="3436" cy="362"/>
            </a:xfrm>
            <a:prstGeom prst="rect">
              <a:avLst/>
            </a:prstGeom>
            <a:noFill/>
            <a:ln w="12700" cmpd="dbl">
              <a:solidFill>
                <a:srgbClr val="6D79D1"/>
              </a:solidFill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998" name="AutoShape 14">
            <a:hlinkClick r:id="rId3" action="ppaction://hlinksldjump" highlightClick="1">
              <a:snd r:embed="rId4" name="key.wav"/>
            </a:hlinkClick>
          </p:cNvPr>
          <p:cNvSpPr>
            <a:spLocks noChangeAspect="1" noChangeArrowheads="1"/>
          </p:cNvSpPr>
          <p:nvPr/>
        </p:nvSpPr>
        <p:spPr bwMode="auto">
          <a:xfrm>
            <a:off x="5791200" y="4457700"/>
            <a:ext cx="247650" cy="185738"/>
          </a:xfrm>
          <a:prstGeom prst="actionButtonReturn">
            <a:avLst/>
          </a:prstGeom>
          <a:solidFill>
            <a:srgbClr val="C0C0C0"/>
          </a:solidFill>
          <a:ln w="9525">
            <a:solidFill>
              <a:srgbClr val="9F71D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3733800" y="4457700"/>
            <a:ext cx="2559050" cy="1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Bef>
                <a:spcPct val="50000"/>
              </a:spcBef>
              <a:buClr>
                <a:schemeClr val="hlink"/>
              </a:buClr>
            </a:pPr>
            <a:r>
              <a:rPr lang="en-US" altLang="zh-CN" sz="900" b="1">
                <a:solidFill>
                  <a:schemeClr val="bg2"/>
                </a:solidFill>
                <a:latin typeface="Tahoma" pitchFamily="34" charset="0"/>
              </a:rPr>
              <a:t>The end of Theme.</a:t>
            </a:r>
            <a:r>
              <a:rPr lang="en-US" altLang="zh-CN" sz="900">
                <a:solidFill>
                  <a:schemeClr val="bg2"/>
                </a:solidFill>
                <a:latin typeface="Tahoma" pitchFamily="34" charset="0"/>
              </a:rPr>
              <a:t> </a:t>
            </a:r>
          </a:p>
        </p:txBody>
      </p:sp>
      <p:pic>
        <p:nvPicPr>
          <p:cNvPr id="42005" name="Picture 21" descr="mandel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90600" y="1966913"/>
            <a:ext cx="2705100" cy="214788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4429125"/>
            <a:ext cx="38576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Ⅳ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Assignments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313" y="3786188"/>
            <a:ext cx="34067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Ⅲ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Summary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75" y="3214688"/>
            <a:ext cx="44545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Ⅱ Critical Thinking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50" y="1214438"/>
            <a:ext cx="5072063" cy="21955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隶书"/>
                <a:cs typeface="Times New Roman" pitchFamily="18" charset="0"/>
              </a:rPr>
              <a:t>Ⅰ </a:t>
            </a:r>
            <a:r>
              <a:rPr lang="en-US" altLang="zh-CN" sz="2800" b="1">
                <a:latin typeface="Times New Roman" pitchFamily="18" charset="0"/>
                <a:ea typeface="华文隶书"/>
                <a:cs typeface="Times New Roman" pitchFamily="18" charset="0"/>
              </a:rPr>
              <a:t>Text Appreciation</a:t>
            </a:r>
          </a:p>
          <a:p>
            <a:pPr>
              <a:defRPr/>
            </a:pP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华文隶书"/>
                <a:ea typeface="华文隶书"/>
                <a:cs typeface="Times New Roman" pitchFamily="18" charset="0"/>
              </a:rPr>
              <a:t>    </a:t>
            </a:r>
            <a:r>
              <a:rPr lang="en-US" altLang="zh-CN" sz="2800" b="1">
                <a:latin typeface="华文隶书"/>
                <a:ea typeface="华文隶书"/>
                <a:cs typeface="Times New Roman" pitchFamily="18" charset="0"/>
              </a:rPr>
              <a:t>1.Text analysis</a:t>
            </a:r>
          </a:p>
          <a:p>
            <a:pPr>
              <a:defRPr/>
            </a:pPr>
            <a:r>
              <a:rPr lang="en-US" altLang="zh-CN" sz="2800" b="1">
                <a:latin typeface="华文隶书"/>
                <a:ea typeface="华文隶书"/>
                <a:cs typeface="Times New Roman" pitchFamily="18" charset="0"/>
              </a:rPr>
              <a:t>    2.Theme analysis</a:t>
            </a:r>
          </a:p>
          <a:p>
            <a:pPr>
              <a:defRPr/>
            </a:pPr>
            <a:r>
              <a:rPr lang="en-US" altLang="zh-CN" sz="2800" b="1">
                <a:latin typeface="华文隶书"/>
                <a:ea typeface="华文隶书"/>
                <a:cs typeface="Times New Roman" pitchFamily="18" charset="0"/>
              </a:rPr>
              <a:t>    3.Sentence understanding </a:t>
            </a:r>
          </a:p>
          <a:p>
            <a:pPr>
              <a:defRPr/>
            </a:pPr>
            <a:r>
              <a:rPr lang="en-US" altLang="zh-CN" sz="3200" b="1">
                <a:effectLst>
                  <a:outerShdw blurRad="38100" dist="38100" dir="2700000" algn="tl">
                    <a:srgbClr val="C0C0C0"/>
                  </a:outerShdw>
                </a:effectLst>
                <a:latin typeface="华文隶书"/>
                <a:ea typeface="华文隶书"/>
                <a:cs typeface="Times New Roman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5750" y="214313"/>
            <a:ext cx="3786188" cy="70802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Tasks for Today</a:t>
            </a:r>
            <a:endParaRPr lang="zh-CN" altLang="en-US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625" y="357188"/>
            <a:ext cx="2857500" cy="584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Objectives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7188" y="1439863"/>
            <a:ext cx="8643937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1.To understand the main idea and the theme of the text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2. To learn the key language expressions and grammatical points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3. To cultivate the critical thinking ability</a:t>
            </a:r>
          </a:p>
          <a:p>
            <a:pPr marL="457200" indent="-457200"/>
            <a:endParaRPr lang="en-US" altLang="zh-CN" sz="22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50" y="142875"/>
            <a:ext cx="7858125" cy="424656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Task I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Text Appreciation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endParaRPr lang="en-US" altLang="zh-CN" sz="32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1. Text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2. Theme 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3. Sentence understanding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66738" y="1643063"/>
            <a:ext cx="2000250" cy="10795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Gardening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853113" y="1649413"/>
            <a:ext cx="2357437" cy="1065212"/>
          </a:xfrm>
          <a:prstGeom prst="rect">
            <a:avLst/>
          </a:prstGeom>
          <a:solidFill>
            <a:schemeClr val="bg1"/>
          </a:solidFill>
          <a:ln>
            <a:solidFill>
              <a:srgbClr val="39373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hobby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24175" y="1643063"/>
            <a:ext cx="2571750" cy="1071562"/>
          </a:xfrm>
          <a:prstGeom prst="rect">
            <a:avLst/>
          </a:prstGeom>
          <a:solidFill>
            <a:schemeClr val="bg1"/>
          </a:solidFill>
          <a:ln>
            <a:solidFill>
              <a:srgbClr val="39373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Spending the leisure time</a:t>
            </a:r>
          </a:p>
        </p:txBody>
      </p:sp>
      <p:sp>
        <p:nvSpPr>
          <p:cNvPr id="19" name="右箭头 18"/>
          <p:cNvSpPr/>
          <p:nvPr/>
        </p:nvSpPr>
        <p:spPr>
          <a:xfrm>
            <a:off x="5567363" y="2214563"/>
            <a:ext cx="214312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2638425" y="2143125"/>
            <a:ext cx="214313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438" name="TextBox 10"/>
          <p:cNvSpPr txBox="1">
            <a:spLocks noChangeArrowheads="1"/>
          </p:cNvSpPr>
          <p:nvPr/>
        </p:nvSpPr>
        <p:spPr bwMode="auto">
          <a:xfrm>
            <a:off x="395288" y="195263"/>
            <a:ext cx="3240087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825" y="339725"/>
            <a:ext cx="111125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9" grpId="1" animBg="1"/>
      <p:bldP spid="19" grpId="1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90538" y="1643063"/>
            <a:ext cx="2000250" cy="10795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Gardening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62600" y="1635125"/>
            <a:ext cx="2071688" cy="1079500"/>
          </a:xfrm>
          <a:prstGeom prst="rect">
            <a:avLst/>
          </a:prstGeom>
          <a:solidFill>
            <a:schemeClr val="bg1"/>
          </a:solidFill>
          <a:ln>
            <a:solidFill>
              <a:srgbClr val="39373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survival strategy</a:t>
            </a:r>
            <a:endParaRPr lang="zh-CN" alt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47975" y="1643063"/>
            <a:ext cx="2143125" cy="1071562"/>
          </a:xfrm>
          <a:prstGeom prst="rect">
            <a:avLst/>
          </a:prstGeom>
          <a:solidFill>
            <a:schemeClr val="bg1"/>
          </a:solidFill>
          <a:ln>
            <a:solidFill>
              <a:srgbClr val="39373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Getting freedom</a:t>
            </a:r>
          </a:p>
        </p:txBody>
      </p:sp>
      <p:sp>
        <p:nvSpPr>
          <p:cNvPr id="19" name="右箭头 18"/>
          <p:cNvSpPr/>
          <p:nvPr/>
        </p:nvSpPr>
        <p:spPr>
          <a:xfrm>
            <a:off x="5133975" y="2071688"/>
            <a:ext cx="214313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2562225" y="2143125"/>
            <a:ext cx="214313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486" name="TextBox 10"/>
          <p:cNvSpPr txBox="1">
            <a:spLocks noChangeArrowheads="1"/>
          </p:cNvSpPr>
          <p:nvPr/>
        </p:nvSpPr>
        <p:spPr bwMode="auto">
          <a:xfrm>
            <a:off x="395288" y="195263"/>
            <a:ext cx="3240087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825" y="339725"/>
            <a:ext cx="111125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9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1650" y="1643063"/>
            <a:ext cx="2000250" cy="107950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Gardening</a:t>
            </a:r>
            <a:endParaRPr lang="zh-CN" alt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573713" y="1635125"/>
            <a:ext cx="2357437" cy="1071563"/>
          </a:xfrm>
          <a:prstGeom prst="rect">
            <a:avLst/>
          </a:prstGeom>
          <a:solidFill>
            <a:schemeClr val="bg1"/>
          </a:solidFill>
          <a:ln>
            <a:solidFill>
              <a:srgbClr val="39373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 positive way to nourish human relationship</a:t>
            </a:r>
            <a:endParaRPr lang="en-US" altLang="zh-CN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892425" y="1649413"/>
            <a:ext cx="2143125" cy="1071562"/>
          </a:xfrm>
          <a:prstGeom prst="rect">
            <a:avLst/>
          </a:prstGeom>
          <a:solidFill>
            <a:schemeClr val="bg1"/>
          </a:solidFill>
          <a:ln>
            <a:solidFill>
              <a:srgbClr val="39373A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buSzPct val="70000"/>
              <a:defRPr/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Gaining insights</a:t>
            </a:r>
          </a:p>
        </p:txBody>
      </p:sp>
      <p:sp>
        <p:nvSpPr>
          <p:cNvPr id="19" name="右箭头 18"/>
          <p:cNvSpPr/>
          <p:nvPr/>
        </p:nvSpPr>
        <p:spPr>
          <a:xfrm>
            <a:off x="5145088" y="2143125"/>
            <a:ext cx="214312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右箭头 15"/>
          <p:cNvSpPr/>
          <p:nvPr/>
        </p:nvSpPr>
        <p:spPr>
          <a:xfrm>
            <a:off x="2573338" y="2143125"/>
            <a:ext cx="214312" cy="142875"/>
          </a:xfrm>
          <a:prstGeom prst="rightArrow">
            <a:avLst/>
          </a:prstGeom>
          <a:solidFill>
            <a:schemeClr val="accent3">
              <a:lumMod val="75000"/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534" name="TextBox 10"/>
          <p:cNvSpPr txBox="1">
            <a:spLocks noChangeArrowheads="1"/>
          </p:cNvSpPr>
          <p:nvPr/>
        </p:nvSpPr>
        <p:spPr bwMode="auto">
          <a:xfrm>
            <a:off x="395288" y="195263"/>
            <a:ext cx="3240087" cy="61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40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40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0825" y="339725"/>
            <a:ext cx="111125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9" grpId="0" animBg="1"/>
      <p:bldP spid="19" grpId="0" animBg="1"/>
      <p:bldP spid="16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3F319">
            <a:alpha val="41000"/>
          </a:srgb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200" b="1" dirty="0" smtClean="0">
            <a:solidFill>
              <a:srgbClr val="F8F8F8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3150</TotalTime>
  <Words>543</Words>
  <Application>Microsoft Office PowerPoint</Application>
  <PresentationFormat>On-screen Show (16:9)</PresentationFormat>
  <Paragraphs>86</Paragraphs>
  <Slides>17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演示文稿设计模板</vt:lpstr>
      </vt:variant>
      <vt:variant>
        <vt:i4>4</vt:i4>
      </vt:variant>
      <vt:variant>
        <vt:lpstr>幻灯片标题</vt:lpstr>
      </vt:variant>
      <vt:variant>
        <vt:i4>17</vt:i4>
      </vt:variant>
    </vt:vector>
  </HeadingPairs>
  <TitlesOfParts>
    <vt:vector size="34" baseType="lpstr">
      <vt:lpstr>Arial</vt:lpstr>
      <vt:lpstr>宋体</vt:lpstr>
      <vt:lpstr>Calibri</vt:lpstr>
      <vt:lpstr>FrankRuehl</vt:lpstr>
      <vt:lpstr>Adobe Gothic Std B</vt:lpstr>
      <vt:lpstr>华文隶书</vt:lpstr>
      <vt:lpstr>Times New Roman</vt:lpstr>
      <vt:lpstr>华文新魏</vt:lpstr>
      <vt:lpstr>Berlin Sans FB</vt:lpstr>
      <vt:lpstr>Verdana</vt:lpstr>
      <vt:lpstr>Tahoma</vt:lpstr>
      <vt:lpstr>微软雅黑</vt:lpstr>
      <vt:lpstr>times  new  roman</vt:lpstr>
      <vt:lpstr>Office 主题​​</vt:lpstr>
      <vt:lpstr>Office 主题​​</vt:lpstr>
      <vt:lpstr>Office 主题​​</vt:lpstr>
      <vt:lpstr>Office 主题​​</vt:lpstr>
      <vt:lpstr>幻灯片 1</vt:lpstr>
      <vt:lpstr>Discuss  what kind of people usually have time/mood to plant in their own garden.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Yangtze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Stilwell Joseph</dc:creator>
  <cp:lastModifiedBy>Guest</cp:lastModifiedBy>
  <cp:revision>930</cp:revision>
  <dcterms:created xsi:type="dcterms:W3CDTF">2014-03-26T14:37:33Z</dcterms:created>
  <dcterms:modified xsi:type="dcterms:W3CDTF">2014-12-13T07:34:14Z</dcterms:modified>
</cp:coreProperties>
</file>