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gif" ContentType="image/gif"/>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23" r:id="rId2"/>
    <p:sldId id="375" r:id="rId3"/>
    <p:sldId id="376" r:id="rId4"/>
    <p:sldId id="329" r:id="rId5"/>
    <p:sldId id="331" r:id="rId6"/>
    <p:sldId id="378" r:id="rId7"/>
    <p:sldId id="380" r:id="rId8"/>
    <p:sldId id="381" r:id="rId9"/>
    <p:sldId id="382" r:id="rId10"/>
    <p:sldId id="383" r:id="rId11"/>
    <p:sldId id="258" r:id="rId12"/>
    <p:sldId id="259" r:id="rId13"/>
    <p:sldId id="325" r:id="rId14"/>
    <p:sldId id="362" r:id="rId15"/>
    <p:sldId id="361" r:id="rId16"/>
    <p:sldId id="360" r:id="rId17"/>
    <p:sldId id="374" r:id="rId18"/>
    <p:sldId id="364" r:id="rId19"/>
    <p:sldId id="335" r:id="rId20"/>
    <p:sldId id="336" r:id="rId21"/>
    <p:sldId id="340" r:id="rId22"/>
    <p:sldId id="341" r:id="rId23"/>
    <p:sldId id="342" r:id="rId24"/>
    <p:sldId id="371" r:id="rId25"/>
    <p:sldId id="368" r:id="rId26"/>
    <p:sldId id="347" r:id="rId27"/>
    <p:sldId id="352" r:id="rId28"/>
  </p:sldIdLst>
  <p:sldSz cx="9144000" cy="5143500" type="screen16x9"/>
  <p:notesSz cx="9144000" cy="6858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E70F"/>
    <a:srgbClr val="5ECD0F"/>
    <a:srgbClr val="2CBA0A"/>
    <a:srgbClr val="33B5C3"/>
    <a:srgbClr val="39373A"/>
    <a:srgbClr val="43F319"/>
    <a:srgbClr val="FF0066"/>
    <a:srgbClr val="5AD00A"/>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90" y="-306"/>
      </p:cViewPr>
      <p:guideLst>
        <p:guide orient="horz" pos="1393"/>
        <p:guide pos="4059"/>
      </p:guideLst>
    </p:cSldViewPr>
  </p:slideViewPr>
  <p:notesTextViewPr>
    <p:cViewPr>
      <p:scale>
        <a:sx n="1" d="1"/>
        <a:sy n="1" d="1"/>
      </p:scale>
      <p:origin x="0" y="0"/>
    </p:cViewPr>
  </p:notesTextViewPr>
  <p:notesViewPr>
    <p:cSldViewPr>
      <p:cViewPr varScale="1">
        <p:scale>
          <a:sx n="71" d="100"/>
          <a:sy n="71" d="100"/>
        </p:scale>
        <p:origin x="-2058" y="-102"/>
      </p:cViewPr>
      <p:guideLst>
        <p:guide orient="horz" pos="2160"/>
        <p:guide pos="288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741AC7EE-2893-4F26-92A0-0A8A8291C433}" type="datetimeFigureOut">
              <a:rPr lang="zh-CN" altLang="en-US"/>
              <a:pPr>
                <a:defRPr/>
              </a:pPr>
              <a:t>2014-12-13</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737E521C-AE5A-4A2C-8F6C-DDC65260F48D}"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5180013"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A266C7D3-070D-4BDB-944D-17A7570CBF04}" type="datetimeFigureOut">
              <a:rPr lang="zh-CN" altLang="en-US"/>
              <a:pPr>
                <a:defRPr/>
              </a:pPr>
              <a:t>2014-12-13</a:t>
            </a:fld>
            <a:endParaRPr lang="zh-CN" altLang="en-US"/>
          </a:p>
        </p:txBody>
      </p:sp>
      <p:sp>
        <p:nvSpPr>
          <p:cNvPr id="4" name="幻灯片图像占位符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DBD7FCEB-A8FD-4EEE-B5C3-E3D53A9CC63A}"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p:cNvSpPr>
            <a:spLocks noGrp="1" noRot="1" noChangeAspect="1"/>
          </p:cNvSpPr>
          <p:nvPr>
            <p:ph type="sldImg"/>
          </p:nvPr>
        </p:nvSpPr>
        <p:spPr bwMode="auto">
          <a:noFill/>
          <a:ln>
            <a:solidFill>
              <a:srgbClr val="000000"/>
            </a:solidFill>
            <a:miter lim="800000"/>
            <a:headEnd/>
            <a:tailEnd/>
          </a:ln>
        </p:spPr>
      </p:sp>
      <p:sp>
        <p:nvSpPr>
          <p:cNvPr id="1433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433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BFA8A18-D829-42BC-B980-31727D4CBE45}" type="slidenum">
              <a:rPr lang="zh-CN" altLang="en-US"/>
              <a:pPr fontAlgn="base">
                <a:spcBef>
                  <a:spcPct val="0"/>
                </a:spcBef>
                <a:spcAft>
                  <a:spcPct val="0"/>
                </a:spcAft>
                <a:defRPr/>
              </a:pPr>
              <a:t>1</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p:cNvSpPr>
          <p:nvPr>
            <p:ph type="sldImg"/>
          </p:nvPr>
        </p:nvSpPr>
        <p:spPr bwMode="auto">
          <a:noFill/>
          <a:ln>
            <a:solidFill>
              <a:srgbClr val="000000"/>
            </a:solidFill>
            <a:miter lim="800000"/>
            <a:headEnd/>
            <a:tailEnd/>
          </a:ln>
        </p:spPr>
      </p:sp>
      <p:sp>
        <p:nvSpPr>
          <p:cNvPr id="1945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945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569AA70-6C7C-492C-BCC6-41C4B36DDC37}" type="slidenum">
              <a:rPr lang="zh-CN" altLang="en-US"/>
              <a:pPr fontAlgn="base">
                <a:spcBef>
                  <a:spcPct val="0"/>
                </a:spcBef>
                <a:spcAft>
                  <a:spcPct val="0"/>
                </a:spcAft>
                <a:defRPr/>
              </a:pPr>
              <a:t>5</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xfrm>
            <a:off x="2857500" y="514350"/>
            <a:ext cx="3429000" cy="2571750"/>
          </a:xfrm>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endParaRPr kumimoji="1" lang="en-US" altLang="zh-CN" b="1"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xfrm>
            <a:off x="2857500" y="514350"/>
            <a:ext cx="3429000" cy="2571750"/>
          </a:xfrm>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幻灯片图像占位符 1"/>
          <p:cNvSpPr>
            <a:spLocks noGrp="1" noRot="1" noChangeAspect="1"/>
          </p:cNvSpPr>
          <p:nvPr>
            <p:ph type="sldImg"/>
          </p:nvPr>
        </p:nvSpPr>
        <p:spPr bwMode="auto">
          <a:noFill/>
          <a:ln>
            <a:solidFill>
              <a:srgbClr val="000000"/>
            </a:solidFill>
            <a:miter lim="800000"/>
            <a:headEnd/>
            <a:tailEnd/>
          </a:ln>
        </p:spPr>
      </p:sp>
      <p:sp>
        <p:nvSpPr>
          <p:cNvPr id="3481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457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78ABC57-3B3C-421A-A920-223E69F377DC}" type="slidenum">
              <a:rPr lang="zh-CN" altLang="en-US"/>
              <a:pPr fontAlgn="base">
                <a:spcBef>
                  <a:spcPct val="0"/>
                </a:spcBef>
                <a:spcAft>
                  <a:spcPct val="0"/>
                </a:spcAft>
                <a:defRPr/>
              </a:pPr>
              <a:t>14</a:t>
            </a:fld>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幻灯片图像占位符 1"/>
          <p:cNvSpPr>
            <a:spLocks noGrp="1" noRot="1" noChangeAspect="1"/>
          </p:cNvSpPr>
          <p:nvPr>
            <p:ph type="sldImg"/>
          </p:nvPr>
        </p:nvSpPr>
        <p:spPr bwMode="auto">
          <a:noFill/>
          <a:ln>
            <a:solidFill>
              <a:srgbClr val="000000"/>
            </a:solidFill>
            <a:miter lim="800000"/>
            <a:headEnd/>
            <a:tailEnd/>
          </a:ln>
        </p:spPr>
      </p:sp>
      <p:sp>
        <p:nvSpPr>
          <p:cNvPr id="36866"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662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D9AE777-8F60-4C4A-B81F-9CCB82A610DA}" type="slidenum">
              <a:rPr lang="zh-CN" altLang="en-US"/>
              <a:pPr fontAlgn="base">
                <a:spcBef>
                  <a:spcPct val="0"/>
                </a:spcBef>
                <a:spcAft>
                  <a:spcPct val="0"/>
                </a:spcAft>
                <a:defRPr/>
              </a:pPr>
              <a:t>15</a:t>
            </a:fld>
            <a:endParaRPr lang="en-US"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幻灯片图像占位符 1"/>
          <p:cNvSpPr>
            <a:spLocks noGrp="1" noRot="1" noChangeAspect="1"/>
          </p:cNvSpPr>
          <p:nvPr>
            <p:ph type="sldImg"/>
          </p:nvPr>
        </p:nvSpPr>
        <p:spPr bwMode="auto">
          <a:noFill/>
          <a:ln>
            <a:solidFill>
              <a:srgbClr val="000000"/>
            </a:solidFill>
            <a:miter lim="800000"/>
            <a:headEnd/>
            <a:tailEnd/>
          </a:ln>
        </p:spPr>
      </p:sp>
      <p:sp>
        <p:nvSpPr>
          <p:cNvPr id="3891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867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18E1C1F-7CD5-4ECF-BF81-92DC5385E448}" type="slidenum">
              <a:rPr lang="zh-CN" altLang="en-US"/>
              <a:pPr fontAlgn="base">
                <a:spcBef>
                  <a:spcPct val="0"/>
                </a:spcBef>
                <a:spcAft>
                  <a:spcPct val="0"/>
                </a:spcAft>
                <a:defRPr/>
              </a:pPr>
              <a:t>16</a:t>
            </a:fld>
            <a:endParaRPr lang="en-US"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072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FDD5619-8C32-4698-B22D-FE0675ED14F1}" type="slidenum">
              <a:rPr lang="zh-CN" altLang="en-US"/>
              <a:pPr fontAlgn="base">
                <a:spcBef>
                  <a:spcPct val="0"/>
                </a:spcBef>
                <a:spcAft>
                  <a:spcPct val="0"/>
                </a:spcAft>
                <a:defRPr/>
              </a:pPr>
              <a:t>17</a:t>
            </a:fld>
            <a:endParaRPr lang="en-US"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277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A0B40E1-D54B-4444-ACC6-1FE38229195E}" type="slidenum">
              <a:rPr lang="zh-CN" altLang="en-US"/>
              <a:pPr fontAlgn="base">
                <a:spcBef>
                  <a:spcPct val="0"/>
                </a:spcBef>
                <a:spcAft>
                  <a:spcPct val="0"/>
                </a:spcAft>
                <a:defRPr/>
              </a:pPr>
              <a:t>18</a:t>
            </a:fld>
            <a:endParaRPr lang="en-US"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Do you know how the author illustrates the main idea and the theme of the text? We are going to appreciate two sentences and they will tell us the process of psychological changes of the boy towards school. </a:t>
            </a:r>
            <a:endParaRPr lang="zh-CN" altLang="en-US" smtClean="0"/>
          </a:p>
        </p:txBody>
      </p:sp>
      <p:sp>
        <p:nvSpPr>
          <p:cNvPr id="3584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819FE81-EDB6-4A96-8CBC-E5CB8F8E7872}" type="slidenum">
              <a:rPr lang="zh-CN" altLang="en-US"/>
              <a:pPr fontAlgn="base">
                <a:spcBef>
                  <a:spcPct val="0"/>
                </a:spcBef>
                <a:spcAft>
                  <a:spcPct val="0"/>
                </a:spcAft>
                <a:defRPr/>
              </a:pPr>
              <a:t>20</a:t>
            </a:fld>
            <a:endParaRPr lang="en-US"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p:cNvSpPr>
          <p:nvPr>
            <p:ph type="sldImg"/>
          </p:nvPr>
        </p:nvSpPr>
        <p:spPr bwMode="auto">
          <a:noFill/>
          <a:ln>
            <a:solidFill>
              <a:srgbClr val="000000"/>
            </a:solidFill>
            <a:miter lim="800000"/>
            <a:headEnd/>
            <a:tailEnd/>
          </a:ln>
        </p:spPr>
      </p:sp>
      <p:sp>
        <p:nvSpPr>
          <p:cNvPr id="4813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Please follow me. Read the sentence . Then, find student to translate the sentence into Chinese, and especially, students should pay attention to the words in blue.</a:t>
            </a:r>
            <a:endParaRPr lang="zh-CN" altLang="en-US" smtClean="0"/>
          </a:p>
        </p:txBody>
      </p:sp>
      <p:sp>
        <p:nvSpPr>
          <p:cNvPr id="3789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42B8107-8F40-49E3-A62E-9898635D85E6}" type="slidenum">
              <a:rPr lang="zh-CN" altLang="en-US"/>
              <a:pPr fontAlgn="base">
                <a:spcBef>
                  <a:spcPct val="0"/>
                </a:spcBef>
                <a:spcAft>
                  <a:spcPct val="0"/>
                </a:spcAft>
                <a:defRPr/>
              </a:pPr>
              <a:t>21</a:t>
            </a:fld>
            <a:endParaRPr lang="en-US"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p:cNvSpPr>
          <p:nvPr>
            <p:ph type="sldImg"/>
          </p:nvPr>
        </p:nvSpPr>
        <p:spPr bwMode="auto">
          <a:noFill/>
          <a:ln>
            <a:solidFill>
              <a:srgbClr val="000000"/>
            </a:solidFill>
            <a:miter lim="800000"/>
            <a:headEnd/>
            <a:tailEnd/>
          </a:ln>
        </p:spPr>
      </p:sp>
      <p:sp>
        <p:nvSpPr>
          <p:cNvPr id="5017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zh-CN" altLang="en-US" smtClean="0"/>
              <a:t>图片展示   </a:t>
            </a:r>
            <a:r>
              <a:rPr lang="en-US" altLang="zh-CN" smtClean="0"/>
              <a:t>What enlightenment can  we get from the text appreciation? Now, it depends on our critical thinking.</a:t>
            </a:r>
            <a:endParaRPr lang="zh-CN" altLang="en-US" smtClean="0"/>
          </a:p>
        </p:txBody>
      </p:sp>
      <p:sp>
        <p:nvSpPr>
          <p:cNvPr id="3993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908C655-4BEF-4C58-96C9-4297CFE11426}" type="slidenum">
              <a:rPr lang="zh-CN" altLang="en-US"/>
              <a:pPr fontAlgn="base">
                <a:spcBef>
                  <a:spcPct val="0"/>
                </a:spcBef>
                <a:spcAft>
                  <a:spcPct val="0"/>
                </a:spcAft>
                <a:defRPr/>
              </a:pPr>
              <a:t>22</a:t>
            </a:fld>
            <a:endParaRPr lang="en-US"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z="1100" b="1" smtClean="0">
                <a:latin typeface="Times New Roman" pitchFamily="18" charset="0"/>
                <a:cs typeface="Times New Roman" pitchFamily="18" charset="0"/>
              </a:rPr>
              <a:t> </a:t>
            </a:r>
            <a:r>
              <a:rPr lang="en-US" altLang="zh-CN" b="1" smtClean="0">
                <a:latin typeface="Times New Roman" pitchFamily="18" charset="0"/>
                <a:cs typeface="Times New Roman" pitchFamily="18" charset="0"/>
              </a:rPr>
              <a:t>School can change us. What can school influence us?</a:t>
            </a:r>
            <a:endParaRPr lang="zh-CN" altLang="en-US" b="1" smtClean="0">
              <a:latin typeface="Times New Roman" pitchFamily="18" charset="0"/>
              <a:cs typeface="Times New Roman" pitchFamily="18" charset="0"/>
            </a:endParaRPr>
          </a:p>
          <a:p>
            <a:pPr eaLnBrk="1" hangingPunct="1">
              <a:spcBef>
                <a:spcPct val="0"/>
              </a:spcBef>
            </a:pPr>
            <a:endParaRPr lang="zh-CN" altLang="en-US" smtClean="0"/>
          </a:p>
        </p:txBody>
      </p:sp>
      <p:sp>
        <p:nvSpPr>
          <p:cNvPr id="4301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97EA40-7CC2-4405-B1D2-AFF90FBCFF03}" type="slidenum">
              <a:rPr lang="zh-CN" altLang="en-US"/>
              <a:pPr fontAlgn="base">
                <a:spcBef>
                  <a:spcPct val="0"/>
                </a:spcBef>
                <a:spcAft>
                  <a:spcPct val="0"/>
                </a:spcAft>
                <a:defRPr/>
              </a:pPr>
              <a:t>24</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useBgFill="1">
        <p:nvSpPr>
          <p:cNvPr id="2" name="矩形 2"/>
          <p:cNvSpPr/>
          <p:nvPr userDrawn="1"/>
        </p:nvSpPr>
        <p:spPr>
          <a:xfrm>
            <a:off x="6350" y="9525"/>
            <a:ext cx="9144000" cy="5400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
    <p:spTree>
      <p:nvGrpSpPr>
        <p:cNvPr id="1" name=""/>
        <p:cNvGrpSpPr/>
        <p:nvPr/>
      </p:nvGrpSpPr>
      <p:grpSpPr>
        <a:xfrm>
          <a:off x="0" y="0"/>
          <a:ext cx="0" cy="0"/>
          <a:chOff x="0" y="0"/>
          <a:chExt cx="0" cy="0"/>
        </a:xfrm>
      </p:grpSpPr>
      <p:sp useBgFill="1">
        <p:nvSpPr>
          <p:cNvPr id="2" name="矩形 2"/>
          <p:cNvSpPr/>
          <p:nvPr userDrawn="1"/>
        </p:nvSpPr>
        <p:spPr>
          <a:xfrm>
            <a:off x="0" y="-20638"/>
            <a:ext cx="9144000" cy="5399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2">
    <p:spTree>
      <p:nvGrpSpPr>
        <p:cNvPr id="1" name=""/>
        <p:cNvGrpSpPr/>
        <p:nvPr/>
      </p:nvGrpSpPr>
      <p:grpSpPr>
        <a:xfrm>
          <a:off x="0" y="0"/>
          <a:ext cx="0" cy="0"/>
          <a:chOff x="0" y="0"/>
          <a:chExt cx="0" cy="0"/>
        </a:xfrm>
      </p:grpSpPr>
      <p:sp>
        <p:nvSpPr>
          <p:cNvPr id="2" name="椭圆 10"/>
          <p:cNvSpPr/>
          <p:nvPr userDrawn="1"/>
        </p:nvSpPr>
        <p:spPr>
          <a:xfrm>
            <a:off x="6702425" y="3022600"/>
            <a:ext cx="1900238" cy="190182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椭圆 5"/>
          <p:cNvSpPr/>
          <p:nvPr userDrawn="1"/>
        </p:nvSpPr>
        <p:spPr>
          <a:xfrm>
            <a:off x="6702425" y="3022600"/>
            <a:ext cx="1900238" cy="19018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TextBox 11"/>
          <p:cNvSpPr txBox="1"/>
          <p:nvPr userDrawn="1"/>
        </p:nvSpPr>
        <p:spPr>
          <a:xfrm>
            <a:off x="6896100" y="3700463"/>
            <a:ext cx="1512888" cy="522287"/>
          </a:xfrm>
          <a:prstGeom prst="rect">
            <a:avLst/>
          </a:prstGeom>
          <a:noFill/>
        </p:spPr>
        <p:txBody>
          <a:bodyPr>
            <a:spAutoFit/>
          </a:bodyPr>
          <a:lstStyle/>
          <a:p>
            <a:pPr>
              <a:defRPr/>
            </a:pPr>
            <a:r>
              <a:rPr lang="en-US" altLang="zh-CN" sz="2800" b="1">
                <a:solidFill>
                  <a:schemeClr val="bg1"/>
                </a:solidFill>
                <a:effectLst>
                  <a:outerShdw blurRad="38100" dist="38100" dir="2700000" algn="tl">
                    <a:srgbClr val="C0C0C0"/>
                  </a:outerShdw>
                </a:effectLst>
                <a:latin typeface="FrankRuehl" pitchFamily="34" charset="-79"/>
                <a:ea typeface="Adobe Gothic Std B"/>
                <a:cs typeface="FrankRuehl" pitchFamily="34" charset="-79"/>
              </a:rPr>
              <a:t>Contents</a:t>
            </a:r>
            <a:endParaRPr lang="zh-CN" altLang="en-US" sz="2800" b="1">
              <a:solidFill>
                <a:schemeClr val="bg1"/>
              </a:solidFill>
              <a:effectLst>
                <a:outerShdw blurRad="38100" dist="38100" dir="2700000" algn="tl">
                  <a:srgbClr val="C0C0C0"/>
                </a:outerShdw>
              </a:effectLst>
              <a:latin typeface="FrankRuehl" pitchFamily="34" charset="-79"/>
              <a:ea typeface="Adobe Gothic Std B"/>
              <a:cs typeface="FrankRuehl" pitchFamily="34" charset="-79"/>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ircle(in)">
                                      <p:cBhvr>
                                        <p:cTn id="11" dur="2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grpId="0" nodeType="clickEffect">
                                  <p:stCondLst>
                                    <p:cond delay="0"/>
                                  </p:stCondLst>
                                  <p:childTnLst>
                                    <p:animMotion origin="layout" path="M 0.11892 0.00586 L 0.00434 0.00339 " pathEditMode="relative" rAng="0" ptsTypes="AA">
                                      <p:cBhvr>
                                        <p:cTn id="15" dur="2000" fill="hold"/>
                                        <p:tgtEl>
                                          <p:spTgt spid="4"/>
                                        </p:tgtEl>
                                        <p:attrNameLst>
                                          <p:attrName>ppt_x</p:attrName>
                                          <p:attrName>ppt_y</p:attrName>
                                        </p:attrNameLst>
                                      </p:cBhvr>
                                      <p:rCtr x="-5729" y="-123"/>
                                    </p:animMotion>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1"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4" grpId="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
    <p:spTree>
      <p:nvGrpSpPr>
        <p:cNvPr id="1" name=""/>
        <p:cNvGrpSpPr/>
        <p:nvPr/>
      </p:nvGrpSpPr>
      <p:grpSpPr>
        <a:xfrm>
          <a:off x="0" y="0"/>
          <a:ext cx="0" cy="0"/>
          <a:chOff x="0" y="0"/>
          <a:chExt cx="0" cy="0"/>
        </a:xfrm>
      </p:grpSpPr>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57" r:id="rId4"/>
    <p:sldLayoutId id="2147483656" r:id="rId5"/>
    <p:sldLayoutId id="2147483655" r:id="rId6"/>
    <p:sldLayoutId id="2147483654" r:id="rId7"/>
    <p:sldLayoutId id="2147483653" r:id="rId8"/>
    <p:sldLayoutId id="2147483652" r:id="rId9"/>
  </p:sldLayoutIdLst>
  <p:transition spd="slow">
    <p:wipe dir="r"/>
  </p:transition>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charset="-122"/>
        </a:defRPr>
      </a:lvl2pPr>
      <a:lvl3pPr algn="ctr" rtl="0" eaLnBrk="0" fontAlgn="base" hangingPunct="0">
        <a:spcBef>
          <a:spcPct val="0"/>
        </a:spcBef>
        <a:spcAft>
          <a:spcPct val="0"/>
        </a:spcAft>
        <a:defRPr sz="4400">
          <a:solidFill>
            <a:schemeClr val="tx1"/>
          </a:solidFill>
          <a:latin typeface="Calibri" pitchFamily="34" charset="0"/>
          <a:ea typeface="宋体" charset="-122"/>
        </a:defRPr>
      </a:lvl3pPr>
      <a:lvl4pPr algn="ctr" rtl="0" eaLnBrk="0" fontAlgn="base" hangingPunct="0">
        <a:spcBef>
          <a:spcPct val="0"/>
        </a:spcBef>
        <a:spcAft>
          <a:spcPct val="0"/>
        </a:spcAft>
        <a:defRPr sz="4400">
          <a:solidFill>
            <a:schemeClr val="tx1"/>
          </a:solidFill>
          <a:latin typeface="Calibri" pitchFamily="34" charset="0"/>
          <a:ea typeface="宋体" charset="-122"/>
        </a:defRPr>
      </a:lvl4pPr>
      <a:lvl5pPr algn="ctr" rtl="0" eaLnBrk="0" fontAlgn="base" hangingPunct="0">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3" y="1000125"/>
            <a:ext cx="8286750" cy="1398588"/>
          </a:xfrm>
          <a:prstGeom prst="rect">
            <a:avLst/>
          </a:prstGeom>
          <a:noFill/>
        </p:spPr>
        <p:txBody>
          <a:bodyPr>
            <a:spAutoFit/>
          </a:bodyPr>
          <a:lstStyle/>
          <a:p>
            <a:pPr algn="ctr" fontAlgn="auto">
              <a:lnSpc>
                <a:spcPts val="5000"/>
              </a:lnSpc>
              <a:spcBef>
                <a:spcPts val="0"/>
              </a:spcBef>
              <a:spcAft>
                <a:spcPts val="0"/>
              </a:spcAft>
              <a:defRPr/>
            </a:pPr>
            <a:r>
              <a:rPr lang="en-US" altLang="zh-CN" sz="4800" b="1" dirty="0">
                <a:latin typeface="华文隶书" panose="02010800040101010101" pitchFamily="2" charset="-122"/>
                <a:ea typeface="华文隶书" panose="02010800040101010101" pitchFamily="2" charset="-122"/>
              </a:rPr>
              <a:t> </a:t>
            </a:r>
            <a:r>
              <a:rPr lang="en-US" altLang="zh-CN" sz="4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Unit 1  </a:t>
            </a:r>
          </a:p>
          <a:p>
            <a:pPr algn="ctr" fontAlgn="auto">
              <a:lnSpc>
                <a:spcPts val="5000"/>
              </a:lnSpc>
              <a:spcBef>
                <a:spcPts val="0"/>
              </a:spcBef>
              <a:spcAft>
                <a:spcPts val="0"/>
              </a:spcAft>
              <a:defRPr/>
            </a:pPr>
            <a:r>
              <a:rPr lang="en-US" altLang="zh-CN" sz="4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Text A  Half a Day</a:t>
            </a:r>
          </a:p>
        </p:txBody>
      </p:sp>
      <p:sp>
        <p:nvSpPr>
          <p:cNvPr id="13314" name="TextBox 2"/>
          <p:cNvSpPr txBox="1">
            <a:spLocks noChangeArrowheads="1"/>
          </p:cNvSpPr>
          <p:nvPr/>
        </p:nvSpPr>
        <p:spPr bwMode="auto">
          <a:xfrm>
            <a:off x="214313" y="3629025"/>
            <a:ext cx="5010150" cy="1054100"/>
          </a:xfrm>
          <a:prstGeom prst="rect">
            <a:avLst/>
          </a:prstGeom>
          <a:noFill/>
          <a:ln w="9525">
            <a:noFill/>
            <a:miter lim="800000"/>
            <a:headEnd/>
            <a:tailEnd/>
          </a:ln>
        </p:spPr>
        <p:txBody>
          <a:bodyPr>
            <a:spAutoFit/>
          </a:bodyPr>
          <a:lstStyle/>
          <a:p>
            <a:pPr>
              <a:lnSpc>
                <a:spcPts val="2500"/>
              </a:lnSpc>
            </a:pPr>
            <a:r>
              <a:rPr lang="en-US" altLang="zh-CN" b="1" i="1">
                <a:latin typeface="Times New Roman" pitchFamily="18" charset="0"/>
                <a:ea typeface="华文新魏"/>
                <a:cs typeface="Times New Roman" pitchFamily="18" charset="0"/>
              </a:rPr>
              <a:t>Contemporary College English (Book 1)</a:t>
            </a:r>
          </a:p>
          <a:p>
            <a:pPr>
              <a:lnSpc>
                <a:spcPts val="2500"/>
              </a:lnSpc>
            </a:pPr>
            <a:r>
              <a:rPr lang="en-US" altLang="zh-CN" b="1" i="1">
                <a:latin typeface="Times New Roman" pitchFamily="18" charset="0"/>
                <a:ea typeface="华文新魏"/>
                <a:cs typeface="Times New Roman" pitchFamily="18" charset="0"/>
              </a:rPr>
              <a:t>English Majors (Grade One)</a:t>
            </a:r>
          </a:p>
          <a:p>
            <a:pPr>
              <a:lnSpc>
                <a:spcPts val="2500"/>
              </a:lnSpc>
            </a:pPr>
            <a:r>
              <a:rPr lang="en-US" altLang="zh-CN" b="1" i="1">
                <a:latin typeface="Times New Roman" pitchFamily="18" charset="0"/>
                <a:ea typeface="华文新魏"/>
                <a:cs typeface="Times New Roman" pitchFamily="18" charset="0"/>
              </a:rPr>
              <a:t>Contestant  No. : </a:t>
            </a:r>
          </a:p>
        </p:txBody>
      </p:sp>
      <p:pic>
        <p:nvPicPr>
          <p:cNvPr id="13315" name="Picture 5" descr="C:\Program Files\Microsoft Office\MEDIA\CAGCAT10\j0301252.wmf"/>
          <p:cNvPicPr>
            <a:picLocks noChangeAspect="1" noChangeArrowheads="1"/>
          </p:cNvPicPr>
          <p:nvPr/>
        </p:nvPicPr>
        <p:blipFill>
          <a:blip r:embed="rId3"/>
          <a:srcRect/>
          <a:stretch>
            <a:fillRect/>
          </a:stretch>
        </p:blipFill>
        <p:spPr bwMode="auto">
          <a:xfrm>
            <a:off x="7000875" y="214313"/>
            <a:ext cx="2012950" cy="1357312"/>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5" descr="first day at school - primary"/>
          <p:cNvPicPr>
            <a:picLocks noChangeAspect="1" noChangeArrowheads="1"/>
          </p:cNvPicPr>
          <p:nvPr/>
        </p:nvPicPr>
        <p:blipFill>
          <a:blip r:embed="rId2"/>
          <a:srcRect/>
          <a:stretch>
            <a:fillRect/>
          </a:stretch>
        </p:blipFill>
        <p:spPr bwMode="auto">
          <a:xfrm>
            <a:off x="1619250" y="1347788"/>
            <a:ext cx="5895975" cy="4116387"/>
          </a:xfrm>
          <a:prstGeom prst="rect">
            <a:avLst/>
          </a:prstGeom>
          <a:noFill/>
          <a:ln w="9525">
            <a:noFill/>
            <a:miter lim="800000"/>
            <a:headEnd/>
            <a:tailEnd/>
          </a:ln>
        </p:spPr>
      </p:pic>
      <p:sp>
        <p:nvSpPr>
          <p:cNvPr id="15362" name="Rectangle 6"/>
          <p:cNvSpPr>
            <a:spLocks noGrp="1" noChangeArrowheads="1"/>
          </p:cNvSpPr>
          <p:nvPr>
            <p:ph type="body" idx="4294967295"/>
          </p:nvPr>
        </p:nvSpPr>
        <p:spPr bwMode="auto">
          <a:xfrm>
            <a:off x="468313" y="987425"/>
            <a:ext cx="7924800" cy="4419600"/>
          </a:xfrm>
          <a:prstGeom prst="rect">
            <a:avLst/>
          </a:prstGeom>
          <a:noFill/>
          <a:ln>
            <a:miter lim="800000"/>
            <a:headEnd/>
            <a:tailEnd/>
          </a:ln>
        </p:spPr>
        <p:txBody>
          <a:bodyPr/>
          <a:lstStyle/>
          <a:p>
            <a:pPr>
              <a:buFont typeface="Arial" charset="0"/>
              <a:buNone/>
            </a:pPr>
            <a:r>
              <a:rPr lang="en-US" altLang="zh-CN" smtClean="0"/>
              <a:t>First day of school …</a:t>
            </a:r>
          </a:p>
        </p:txBody>
      </p:sp>
      <p:sp>
        <p:nvSpPr>
          <p:cNvPr id="2" name="TextBox 1"/>
          <p:cNvSpPr txBox="1"/>
          <p:nvPr/>
        </p:nvSpPr>
        <p:spPr>
          <a:xfrm>
            <a:off x="250825" y="195263"/>
            <a:ext cx="8286750" cy="727075"/>
          </a:xfrm>
          <a:prstGeom prst="rect">
            <a:avLst/>
          </a:prstGeom>
          <a:noFill/>
        </p:spPr>
        <p:txBody>
          <a:bodyPr>
            <a:spAutoFit/>
          </a:bodyPr>
          <a:lstStyle/>
          <a:p>
            <a:pPr algn="ctr">
              <a:lnSpc>
                <a:spcPts val="5000"/>
              </a:lnSpc>
            </a:pPr>
            <a:r>
              <a:rPr lang="en-US" altLang="zh-CN" sz="3200" b="1">
                <a:latin typeface="华文隶书"/>
                <a:ea typeface="华文隶书"/>
                <a:cs typeface="华文隶书"/>
              </a:rPr>
              <a:t> </a:t>
            </a:r>
            <a:r>
              <a:rPr lang="en-US" altLang="zh-CN" sz="3200" b="1">
                <a:effectLst>
                  <a:outerShdw blurRad="38100" dist="38100" dir="2700000" algn="tl">
                    <a:srgbClr val="C0C0C0"/>
                  </a:outerShdw>
                </a:effectLst>
                <a:latin typeface="华文隶书"/>
                <a:ea typeface="华文隶书"/>
                <a:cs typeface="华文隶书"/>
              </a:rPr>
              <a:t>Warming-up Discussion</a:t>
            </a:r>
          </a:p>
        </p:txBody>
      </p:sp>
    </p:spTree>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first day at school - first black woman college student"/>
          <p:cNvPicPr>
            <a:picLocks noChangeAspect="1" noChangeArrowheads="1"/>
          </p:cNvPicPr>
          <p:nvPr/>
        </p:nvPicPr>
        <p:blipFill>
          <a:blip r:embed="rId2"/>
          <a:srcRect/>
          <a:stretch>
            <a:fillRect/>
          </a:stretch>
        </p:blipFill>
        <p:spPr bwMode="auto">
          <a:xfrm>
            <a:off x="4787900" y="123825"/>
            <a:ext cx="3886200" cy="5181600"/>
          </a:xfrm>
          <a:prstGeom prst="rect">
            <a:avLst/>
          </a:prstGeom>
          <a:noFill/>
          <a:ln w="9525">
            <a:noFill/>
            <a:miter lim="800000"/>
            <a:headEnd/>
            <a:tailEnd/>
          </a:ln>
        </p:spPr>
      </p:pic>
      <p:sp>
        <p:nvSpPr>
          <p:cNvPr id="49157" name="AutoShape 5"/>
          <p:cNvSpPr>
            <a:spLocks noChangeArrowheads="1"/>
          </p:cNvSpPr>
          <p:nvPr/>
        </p:nvSpPr>
        <p:spPr bwMode="auto">
          <a:xfrm>
            <a:off x="250825" y="1563688"/>
            <a:ext cx="4419600" cy="2514600"/>
          </a:xfrm>
          <a:prstGeom prst="wedgeRoundRectCallout">
            <a:avLst>
              <a:gd name="adj1" fmla="val 50250"/>
              <a:gd name="adj2" fmla="val -11870"/>
              <a:gd name="adj3" fmla="val 16667"/>
            </a:avLst>
          </a:prstGeom>
          <a:solidFill>
            <a:schemeClr val="folHlink"/>
          </a:solidFill>
          <a:ln w="9525" algn="ctr">
            <a:noFill/>
            <a:miter lim="800000"/>
            <a:headEnd/>
            <a:tailEnd/>
          </a:ln>
        </p:spPr>
        <p:txBody>
          <a:bodyPr lIns="90000" tIns="46800" rIns="90000" bIns="46800"/>
          <a:lstStyle/>
          <a:p>
            <a:pPr marL="342900" indent="-342900">
              <a:spcBef>
                <a:spcPct val="20000"/>
              </a:spcBef>
              <a:buClr>
                <a:schemeClr val="hlink"/>
              </a:buClr>
              <a:buFont typeface="Wingdings" pitchFamily="2" charset="2"/>
              <a:buNone/>
            </a:pPr>
            <a:r>
              <a:rPr lang="en-US" altLang="zh-CN" b="1">
                <a:solidFill>
                  <a:schemeClr val="bg1"/>
                </a:solidFill>
                <a:latin typeface="Verdana" pitchFamily="34" charset="0"/>
              </a:rPr>
              <a:t>In 1957, fifteen-year-old Dorothy Geraldine Counts and three other students became the first African American students to attend the previously all white Harding High School in Charlotte, North Carolina.</a:t>
            </a:r>
            <a:r>
              <a:rPr lang="en-US" altLang="zh-CN" b="1">
                <a:latin typeface="Verdana" pitchFamily="34" charset="0"/>
              </a:rPr>
              <a:t> </a:t>
            </a:r>
            <a:endParaRPr lang="zh-CN" altLang="en-US" b="1">
              <a:latin typeface="Verdana" pitchFamily="34" charset="0"/>
            </a:endParaRPr>
          </a:p>
        </p:txBody>
      </p:sp>
      <p:sp>
        <p:nvSpPr>
          <p:cNvPr id="16387" name="Rectangle 6"/>
          <p:cNvSpPr>
            <a:spLocks noGrp="1" noChangeArrowheads="1"/>
          </p:cNvSpPr>
          <p:nvPr>
            <p:ph type="body" idx="4294967295"/>
          </p:nvPr>
        </p:nvSpPr>
        <p:spPr bwMode="auto">
          <a:xfrm>
            <a:off x="107950" y="268288"/>
            <a:ext cx="7924800" cy="4419600"/>
          </a:xfrm>
          <a:prstGeom prst="rect">
            <a:avLst/>
          </a:prstGeom>
          <a:noFill/>
          <a:ln>
            <a:miter lim="800000"/>
            <a:headEnd/>
            <a:tailEnd/>
          </a:ln>
        </p:spPr>
        <p:txBody>
          <a:bodyPr/>
          <a:lstStyle/>
          <a:p>
            <a:pPr>
              <a:buFont typeface="Arial" charset="0"/>
              <a:buNone/>
            </a:pPr>
            <a:r>
              <a:rPr lang="en-US" altLang="zh-CN" smtClean="0"/>
              <a:t>First day at school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9156"/>
                                        </p:tgtEl>
                                        <p:attrNameLst>
                                          <p:attrName>style.visibility</p:attrName>
                                        </p:attrNameLst>
                                      </p:cBhvr>
                                      <p:to>
                                        <p:strVal val="visible"/>
                                      </p:to>
                                    </p:set>
                                    <p:anim calcmode="lin" valueType="num">
                                      <p:cBhvr additive="base">
                                        <p:cTn id="7" dur="500" fill="hold"/>
                                        <p:tgtEl>
                                          <p:spTgt spid="49156"/>
                                        </p:tgtEl>
                                        <p:attrNameLst>
                                          <p:attrName>ppt_x</p:attrName>
                                        </p:attrNameLst>
                                      </p:cBhvr>
                                      <p:tavLst>
                                        <p:tav tm="0">
                                          <p:val>
                                            <p:strVal val="#ppt_x"/>
                                          </p:val>
                                        </p:tav>
                                        <p:tav tm="100000">
                                          <p:val>
                                            <p:strVal val="#ppt_x"/>
                                          </p:val>
                                        </p:tav>
                                      </p:tavLst>
                                    </p:anim>
                                    <p:anim calcmode="lin" valueType="num">
                                      <p:cBhvr additive="base">
                                        <p:cTn id="8" dur="500" fill="hold"/>
                                        <p:tgtEl>
                                          <p:spTgt spid="4915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9157"/>
                                        </p:tgtEl>
                                        <p:attrNameLst>
                                          <p:attrName>style.visibility</p:attrName>
                                        </p:attrNameLst>
                                      </p:cBhvr>
                                      <p:to>
                                        <p:strVal val="visible"/>
                                      </p:to>
                                    </p:set>
                                    <p:animEffect transition="in" filter="diamond(in)">
                                      <p:cBhvr>
                                        <p:cTn id="13" dur="20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extBox 56"/>
          <p:cNvSpPr txBox="1">
            <a:spLocks noChangeArrowheads="1"/>
          </p:cNvSpPr>
          <p:nvPr/>
        </p:nvSpPr>
        <p:spPr bwMode="auto">
          <a:xfrm>
            <a:off x="5643563" y="714375"/>
            <a:ext cx="1665287" cy="584200"/>
          </a:xfrm>
          <a:prstGeom prst="rect">
            <a:avLst/>
          </a:prstGeom>
          <a:noFill/>
          <a:ln w="9525">
            <a:noFill/>
            <a:miter lim="800000"/>
            <a:headEnd/>
            <a:tailEnd/>
          </a:ln>
        </p:spPr>
        <p:txBody>
          <a:bodyPr wrap="none">
            <a:spAutoFit/>
          </a:bodyPr>
          <a:lstStyle/>
          <a:p>
            <a:r>
              <a:rPr lang="en-US" altLang="zh-CN" sz="3200" b="1">
                <a:latin typeface="华文隶书"/>
                <a:ea typeface="华文隶书"/>
                <a:cs typeface="Times New Roman" pitchFamily="18" charset="0"/>
              </a:rPr>
              <a:t>frightened</a:t>
            </a:r>
            <a:endParaRPr lang="zh-CN" altLang="en-US" sz="3200" b="1">
              <a:latin typeface="华文隶书"/>
              <a:ea typeface="华文隶书"/>
              <a:cs typeface="Times New Roman" pitchFamily="18" charset="0"/>
            </a:endParaRPr>
          </a:p>
        </p:txBody>
      </p:sp>
      <p:sp>
        <p:nvSpPr>
          <p:cNvPr id="58" name="TextBox 57"/>
          <p:cNvSpPr txBox="1">
            <a:spLocks noChangeArrowheads="1"/>
          </p:cNvSpPr>
          <p:nvPr/>
        </p:nvSpPr>
        <p:spPr bwMode="auto">
          <a:xfrm>
            <a:off x="4427538" y="1779588"/>
            <a:ext cx="1866900" cy="579437"/>
          </a:xfrm>
          <a:prstGeom prst="rect">
            <a:avLst/>
          </a:prstGeom>
          <a:noFill/>
          <a:ln w="9525">
            <a:noFill/>
            <a:miter lim="800000"/>
            <a:headEnd/>
            <a:tailEnd/>
          </a:ln>
        </p:spPr>
        <p:txBody>
          <a:bodyPr>
            <a:spAutoFit/>
          </a:bodyPr>
          <a:lstStyle/>
          <a:p>
            <a:r>
              <a:rPr lang="en-US" altLang="zh-CN" sz="3200" b="1">
                <a:latin typeface="华文隶书"/>
                <a:ea typeface="华文隶书"/>
                <a:cs typeface="Times New Roman" pitchFamily="18" charset="0"/>
              </a:rPr>
              <a:t>excited</a:t>
            </a:r>
            <a:endParaRPr lang="zh-CN" altLang="en-US" sz="3200" b="1">
              <a:latin typeface="华文隶书"/>
              <a:ea typeface="华文隶书"/>
              <a:cs typeface="Times New Roman" pitchFamily="18" charset="0"/>
            </a:endParaRPr>
          </a:p>
        </p:txBody>
      </p:sp>
      <p:sp>
        <p:nvSpPr>
          <p:cNvPr id="59" name="TextBox 58"/>
          <p:cNvSpPr txBox="1">
            <a:spLocks noChangeArrowheads="1"/>
          </p:cNvSpPr>
          <p:nvPr/>
        </p:nvSpPr>
        <p:spPr bwMode="auto">
          <a:xfrm flipH="1">
            <a:off x="7572375" y="1857375"/>
            <a:ext cx="1042988" cy="584200"/>
          </a:xfrm>
          <a:prstGeom prst="rect">
            <a:avLst/>
          </a:prstGeom>
          <a:noFill/>
          <a:ln w="9525">
            <a:noFill/>
            <a:miter lim="800000"/>
            <a:headEnd/>
            <a:tailEnd/>
          </a:ln>
        </p:spPr>
        <p:txBody>
          <a:bodyPr wrap="none">
            <a:spAutoFit/>
          </a:bodyPr>
          <a:lstStyle/>
          <a:p>
            <a:r>
              <a:rPr lang="en-US" altLang="zh-CN" sz="3200" b="1">
                <a:latin typeface="华文隶书"/>
                <a:ea typeface="华文隶书"/>
                <a:cs typeface="Times New Roman" pitchFamily="18" charset="0"/>
              </a:rPr>
              <a:t>lonely</a:t>
            </a:r>
            <a:endParaRPr lang="zh-CN" altLang="en-US" sz="3200" b="1">
              <a:latin typeface="华文隶书"/>
              <a:ea typeface="华文隶书"/>
              <a:cs typeface="Times New Roman" pitchFamily="18" charset="0"/>
            </a:endParaRPr>
          </a:p>
        </p:txBody>
      </p:sp>
      <p:sp>
        <p:nvSpPr>
          <p:cNvPr id="60" name="TextBox 59"/>
          <p:cNvSpPr txBox="1">
            <a:spLocks noChangeArrowheads="1"/>
          </p:cNvSpPr>
          <p:nvPr/>
        </p:nvSpPr>
        <p:spPr bwMode="auto">
          <a:xfrm>
            <a:off x="5786438" y="3071813"/>
            <a:ext cx="1336675" cy="584200"/>
          </a:xfrm>
          <a:prstGeom prst="rect">
            <a:avLst/>
          </a:prstGeom>
          <a:noFill/>
          <a:ln w="9525">
            <a:noFill/>
            <a:miter lim="800000"/>
            <a:headEnd/>
            <a:tailEnd/>
          </a:ln>
        </p:spPr>
        <p:txBody>
          <a:bodyPr wrap="none">
            <a:spAutoFit/>
          </a:bodyPr>
          <a:lstStyle/>
          <a:p>
            <a:r>
              <a:rPr lang="en-US" altLang="zh-CN" sz="3200" b="1">
                <a:latin typeface="华文隶书"/>
                <a:ea typeface="华文隶书"/>
                <a:cs typeface="Times New Roman" pitchFamily="18" charset="0"/>
              </a:rPr>
              <a:t>puzzled</a:t>
            </a:r>
            <a:endParaRPr lang="zh-CN" altLang="en-US" sz="3200" b="1">
              <a:latin typeface="华文隶书"/>
              <a:ea typeface="华文隶书"/>
              <a:cs typeface="Times New Roman" pitchFamily="18" charset="0"/>
            </a:endParaRPr>
          </a:p>
        </p:txBody>
      </p:sp>
      <p:sp>
        <p:nvSpPr>
          <p:cNvPr id="17" name="流程图: 联系 16"/>
          <p:cNvSpPr/>
          <p:nvPr/>
        </p:nvSpPr>
        <p:spPr>
          <a:xfrm>
            <a:off x="6011863" y="1492250"/>
            <a:ext cx="1500187" cy="1357313"/>
          </a:xfrm>
          <a:prstGeom prst="flowChartConnector">
            <a:avLst/>
          </a:prstGeom>
          <a:solidFill>
            <a:schemeClr val="bg1">
              <a:alpha val="41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7200" b="1" dirty="0">
                <a:solidFill>
                  <a:srgbClr val="0070C0"/>
                </a:solidFill>
                <a:latin typeface="Times New Roman" pitchFamily="18" charset="0"/>
                <a:cs typeface="Times New Roman" pitchFamily="18" charset="0"/>
              </a:rPr>
              <a:t>?</a:t>
            </a:r>
            <a:endParaRPr lang="zh-CN" altLang="en-US" sz="7200" b="1" dirty="0">
              <a:solidFill>
                <a:srgbClr val="0070C0"/>
              </a:solidFill>
              <a:latin typeface="Times New Roman" pitchFamily="18" charset="0"/>
              <a:cs typeface="Times New Roman" pitchFamily="18" charset="0"/>
            </a:endParaRPr>
          </a:p>
        </p:txBody>
      </p:sp>
      <p:sp>
        <p:nvSpPr>
          <p:cNvPr id="17415" name="Rectangle 8"/>
          <p:cNvSpPr>
            <a:spLocks noChangeArrowheads="1"/>
          </p:cNvSpPr>
          <p:nvPr/>
        </p:nvSpPr>
        <p:spPr bwMode="auto">
          <a:xfrm>
            <a:off x="0" y="411163"/>
            <a:ext cx="8229600" cy="3394075"/>
          </a:xfrm>
          <a:prstGeom prst="rect">
            <a:avLst/>
          </a:prstGeom>
          <a:noFill/>
          <a:ln w="9525">
            <a:noFill/>
            <a:miter lim="800000"/>
            <a:headEnd/>
            <a:tailEnd/>
          </a:ln>
        </p:spPr>
        <p:txBody>
          <a:bodyPr/>
          <a:lstStyle/>
          <a:p>
            <a:pPr marL="342900" indent="-342900" eaLnBrk="0" hangingPunct="0">
              <a:spcBef>
                <a:spcPct val="20000"/>
              </a:spcBef>
              <a:buFont typeface="Arial" charset="0"/>
              <a:buNone/>
            </a:pPr>
            <a:r>
              <a:rPr lang="en-US" altLang="zh-CN" sz="3200">
                <a:latin typeface="Calibri" pitchFamily="34" charset="0"/>
              </a:rPr>
              <a:t>Your first day at college …</a:t>
            </a:r>
          </a:p>
          <a:p>
            <a:pPr marL="342900" indent="-342900" eaLnBrk="0" hangingPunct="0">
              <a:spcBef>
                <a:spcPct val="20000"/>
              </a:spcBef>
              <a:buFont typeface="Arial" charset="0"/>
              <a:buNone/>
            </a:pPr>
            <a:endParaRPr lang="en-US" altLang="zh-CN" sz="3200">
              <a:latin typeface="Calibri" pitchFamily="34" charset="0"/>
            </a:endParaRPr>
          </a:p>
        </p:txBody>
      </p:sp>
      <p:pic>
        <p:nvPicPr>
          <p:cNvPr id="17417" name="Picture 9"/>
          <p:cNvPicPr>
            <a:picLocks noChangeAspect="1" noChangeArrowheads="1"/>
          </p:cNvPicPr>
          <p:nvPr/>
        </p:nvPicPr>
        <p:blipFill>
          <a:blip r:embed="rId2"/>
          <a:srcRect/>
          <a:stretch>
            <a:fillRect/>
          </a:stretch>
        </p:blipFill>
        <p:spPr bwMode="auto">
          <a:xfrm>
            <a:off x="323850" y="1708150"/>
            <a:ext cx="3708400" cy="2643188"/>
          </a:xfrm>
          <a:prstGeom prst="rect">
            <a:avLst/>
          </a:prstGeom>
          <a:noFill/>
          <a:ln w="9525">
            <a:noFill/>
            <a:miter lim="800000"/>
            <a:headEnd/>
            <a:tailEnd/>
          </a:ln>
          <a:effectLst/>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2000"/>
                                        <p:tgtEl>
                                          <p:spTgt spid="17">
                                            <p:txEl>
                                              <p:pRg st="0" end="0"/>
                                            </p:txEl>
                                          </p:spTgt>
                                        </p:tgtEl>
                                      </p:cBhvr>
                                    </p:animEffect>
                                    <p:anim calcmode="lin" valueType="num">
                                      <p:cBhvr>
                                        <p:cTn id="8" dur="2000" fill="hold"/>
                                        <p:tgtEl>
                                          <p:spTgt spid="17">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wipe(left)">
                                      <p:cBhvr>
                                        <p:cTn id="14" dur="500"/>
                                        <p:tgtEl>
                                          <p:spTgt spid="5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wipe(right)">
                                      <p:cBhvr>
                                        <p:cTn id="19" dur="1000"/>
                                        <p:tgtEl>
                                          <p:spTgt spid="59"/>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0"/>
                                        </p:tgtEl>
                                        <p:attrNameLst>
                                          <p:attrName>style.visibility</p:attrName>
                                        </p:attrNameLst>
                                      </p:cBhvr>
                                      <p:to>
                                        <p:strVal val="visible"/>
                                      </p:to>
                                    </p:set>
                                    <p:animEffect transition="in" filter="wipe(down)">
                                      <p:cBhvr>
                                        <p:cTn id="24" dur="1000"/>
                                        <p:tgtEl>
                                          <p:spTgt spid="60"/>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wipe(left)">
                                      <p:cBhvr>
                                        <p:cTn id="29"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3" y="1000125"/>
            <a:ext cx="8286750" cy="1398588"/>
          </a:xfrm>
          <a:prstGeom prst="rect">
            <a:avLst/>
          </a:prstGeom>
          <a:noFill/>
        </p:spPr>
        <p:txBody>
          <a:bodyPr>
            <a:spAutoFit/>
          </a:bodyPr>
          <a:lstStyle/>
          <a:p>
            <a:pPr algn="ctr" fontAlgn="auto">
              <a:lnSpc>
                <a:spcPts val="5000"/>
              </a:lnSpc>
              <a:spcBef>
                <a:spcPts val="0"/>
              </a:spcBef>
              <a:spcAft>
                <a:spcPts val="0"/>
              </a:spcAft>
              <a:defRPr/>
            </a:pPr>
            <a:r>
              <a:rPr lang="en-US" altLang="zh-CN" sz="4800" b="1" dirty="0">
                <a:latin typeface="华文隶书" panose="02010800040101010101" pitchFamily="2" charset="-122"/>
                <a:ea typeface="华文隶书" panose="02010800040101010101" pitchFamily="2" charset="-122"/>
              </a:rPr>
              <a:t> </a:t>
            </a:r>
            <a:r>
              <a:rPr lang="en-US" altLang="zh-CN" sz="4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Unit 1  </a:t>
            </a:r>
          </a:p>
          <a:p>
            <a:pPr algn="ctr" fontAlgn="auto">
              <a:lnSpc>
                <a:spcPts val="5000"/>
              </a:lnSpc>
              <a:spcBef>
                <a:spcPts val="0"/>
              </a:spcBef>
              <a:spcAft>
                <a:spcPts val="0"/>
              </a:spcAft>
              <a:defRPr/>
            </a:pPr>
            <a:r>
              <a:rPr lang="en-US" altLang="zh-CN" sz="4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Text A  Half a Day</a:t>
            </a:r>
          </a:p>
        </p:txBody>
      </p:sp>
      <p:sp>
        <p:nvSpPr>
          <p:cNvPr id="18434" name="TextBox 2"/>
          <p:cNvSpPr txBox="1">
            <a:spLocks noChangeArrowheads="1"/>
          </p:cNvSpPr>
          <p:nvPr/>
        </p:nvSpPr>
        <p:spPr bwMode="auto">
          <a:xfrm>
            <a:off x="214313" y="3629025"/>
            <a:ext cx="5010150" cy="733425"/>
          </a:xfrm>
          <a:prstGeom prst="rect">
            <a:avLst/>
          </a:prstGeom>
          <a:noFill/>
          <a:ln w="9525">
            <a:noFill/>
            <a:miter lim="800000"/>
            <a:headEnd/>
            <a:tailEnd/>
          </a:ln>
        </p:spPr>
        <p:txBody>
          <a:bodyPr>
            <a:spAutoFit/>
          </a:bodyPr>
          <a:lstStyle/>
          <a:p>
            <a:pPr>
              <a:lnSpc>
                <a:spcPts val="2500"/>
              </a:lnSpc>
            </a:pPr>
            <a:r>
              <a:rPr lang="en-US" altLang="zh-CN" b="1" i="1">
                <a:latin typeface="Times New Roman" pitchFamily="18" charset="0"/>
                <a:ea typeface="华文新魏"/>
                <a:cs typeface="Times New Roman" pitchFamily="18" charset="0"/>
              </a:rPr>
              <a:t>Contemporary College English (Book 1)</a:t>
            </a:r>
          </a:p>
          <a:p>
            <a:pPr>
              <a:lnSpc>
                <a:spcPts val="2500"/>
              </a:lnSpc>
            </a:pPr>
            <a:r>
              <a:rPr lang="en-US" altLang="zh-CN" b="1" i="1">
                <a:latin typeface="Times New Roman" pitchFamily="18" charset="0"/>
                <a:ea typeface="华文新魏"/>
                <a:cs typeface="Times New Roman" pitchFamily="18" charset="0"/>
              </a:rPr>
              <a:t>English Majors (Grade One)</a:t>
            </a:r>
          </a:p>
        </p:txBody>
      </p:sp>
      <p:pic>
        <p:nvPicPr>
          <p:cNvPr id="18435" name="Picture 5" descr="C:\Program Files\Microsoft Office\MEDIA\CAGCAT10\j0301252.wmf"/>
          <p:cNvPicPr>
            <a:picLocks noChangeAspect="1" noChangeArrowheads="1"/>
          </p:cNvPicPr>
          <p:nvPr/>
        </p:nvPicPr>
        <p:blipFill>
          <a:blip r:embed="rId3"/>
          <a:srcRect/>
          <a:stretch>
            <a:fillRect/>
          </a:stretch>
        </p:blipFill>
        <p:spPr bwMode="auto">
          <a:xfrm>
            <a:off x="7000875" y="214313"/>
            <a:ext cx="2012950" cy="1357312"/>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ph sz="quarter" idx="4294967295"/>
          </p:nvPr>
        </p:nvPicPr>
        <p:blipFill>
          <a:blip r:embed="rId3"/>
          <a:srcRect/>
          <a:stretch>
            <a:fillRect/>
          </a:stretch>
        </p:blipFill>
        <p:spPr bwMode="auto">
          <a:xfrm>
            <a:off x="1533525" y="1292225"/>
            <a:ext cx="2616200" cy="1552575"/>
          </a:xfrm>
          <a:prstGeom prst="rect">
            <a:avLst/>
          </a:prstGeom>
          <a:noFill/>
          <a:ln>
            <a:miter lim="800000"/>
            <a:headEnd/>
            <a:tailEnd/>
          </a:ln>
        </p:spPr>
      </p:pic>
      <p:pic>
        <p:nvPicPr>
          <p:cNvPr id="52227" name="Picture 3" descr="mahfouz"/>
          <p:cNvPicPr>
            <a:picLocks noChangeAspect="1" noChangeArrowheads="1"/>
          </p:cNvPicPr>
          <p:nvPr>
            <p:ph sz="quarter" idx="4294967295"/>
          </p:nvPr>
        </p:nvPicPr>
        <p:blipFill>
          <a:blip r:embed="rId4"/>
          <a:srcRect/>
          <a:stretch>
            <a:fillRect/>
          </a:stretch>
        </p:blipFill>
        <p:spPr bwMode="auto">
          <a:xfrm>
            <a:off x="5072063" y="1303338"/>
            <a:ext cx="2538412" cy="1562100"/>
          </a:xfrm>
          <a:prstGeom prst="rect">
            <a:avLst/>
          </a:prstGeom>
          <a:noFill/>
          <a:ln>
            <a:miter lim="800000"/>
            <a:headEnd/>
            <a:tailEnd/>
          </a:ln>
        </p:spPr>
      </p:pic>
      <p:sp>
        <p:nvSpPr>
          <p:cNvPr id="20483" name="Rectangle 4"/>
          <p:cNvSpPr>
            <a:spLocks noGrp="1" noChangeArrowheads="1"/>
          </p:cNvSpPr>
          <p:nvPr>
            <p:ph type="title" idx="4294967295"/>
          </p:nvPr>
        </p:nvSpPr>
        <p:spPr bwMode="auto">
          <a:xfrm>
            <a:off x="468313" y="195263"/>
            <a:ext cx="7775575" cy="863600"/>
          </a:xfrm>
          <a:prstGeom prst="rect">
            <a:avLst/>
          </a:prstGeom>
          <a:solidFill>
            <a:srgbClr val="FFFFFF"/>
          </a:solidFill>
          <a:ln>
            <a:solidFill>
              <a:srgbClr val="000000"/>
            </a:solidFill>
            <a:miter lim="800000"/>
            <a:headEnd/>
            <a:tailEnd/>
          </a:ln>
        </p:spPr>
        <p:txBody>
          <a:bodyPr/>
          <a:lstStyle/>
          <a:p>
            <a:r>
              <a:rPr lang="en-US" altLang="zh-CN" sz="4000" smtClean="0"/>
              <a:t>Naguib Mahfouz    </a:t>
            </a:r>
            <a:r>
              <a:rPr lang="en-US" altLang="zh-CN" sz="4000" i="1" smtClean="0"/>
              <a:t>1911-2006</a:t>
            </a:r>
          </a:p>
        </p:txBody>
      </p:sp>
      <p:sp>
        <p:nvSpPr>
          <p:cNvPr id="20484" name="Rectangle 5"/>
          <p:cNvSpPr>
            <a:spLocks noChangeArrowheads="1"/>
          </p:cNvSpPr>
          <p:nvPr/>
        </p:nvSpPr>
        <p:spPr bwMode="auto">
          <a:xfrm>
            <a:off x="685800" y="2914650"/>
            <a:ext cx="8077200" cy="1712913"/>
          </a:xfrm>
          <a:prstGeom prst="rect">
            <a:avLst/>
          </a:prstGeom>
          <a:noFill/>
          <a:ln w="9525" algn="ctr">
            <a:noFill/>
            <a:miter lim="800000"/>
            <a:headEnd/>
            <a:tailEnd/>
          </a:ln>
        </p:spPr>
        <p:txBody>
          <a:bodyPr lIns="90000" tIns="46800" rIns="90000" bIns="46800">
            <a:spAutoFit/>
          </a:bodyPr>
          <a:lstStyle/>
          <a:p>
            <a:r>
              <a:rPr lang="en-US" altLang="zh-CN" sz="2400"/>
              <a:t>Born in 1911, educated at Cairo University</a:t>
            </a:r>
          </a:p>
          <a:p>
            <a:r>
              <a:rPr lang="en-US" altLang="zh-CN" sz="2400"/>
              <a:t>Wrote </a:t>
            </a:r>
            <a:r>
              <a:rPr lang="en-US" altLang="zh-CN" sz="2400">
                <a:solidFill>
                  <a:schemeClr val="folHlink"/>
                </a:solidFill>
              </a:rPr>
              <a:t>short stories and historical novels</a:t>
            </a:r>
            <a:r>
              <a:rPr lang="en-US" altLang="zh-CN" sz="2400"/>
              <a:t> before WWII</a:t>
            </a:r>
          </a:p>
          <a:p>
            <a:r>
              <a:rPr lang="en-US" altLang="zh-CN" sz="2400"/>
              <a:t>Turned to write </a:t>
            </a:r>
            <a:r>
              <a:rPr lang="en-US" altLang="zh-CN" sz="2400">
                <a:solidFill>
                  <a:schemeClr val="folHlink"/>
                </a:solidFill>
              </a:rPr>
              <a:t>novels of social realism</a:t>
            </a:r>
            <a:r>
              <a:rPr lang="en-US" altLang="zh-CN" sz="2400"/>
              <a:t> after WWII</a:t>
            </a:r>
          </a:p>
          <a:p>
            <a:r>
              <a:rPr lang="en-US" altLang="zh-CN" sz="2400"/>
              <a:t>Later works </a:t>
            </a:r>
            <a:r>
              <a:rPr lang="en-US" altLang="zh-CN" sz="2400">
                <a:solidFill>
                  <a:schemeClr val="folHlink"/>
                </a:solidFill>
              </a:rPr>
              <a:t>combined realism &amp; symbolism</a:t>
            </a:r>
            <a:r>
              <a:rPr lang="en-US" altLang="zh-CN" sz="2400"/>
              <a:t> </a:t>
            </a:r>
          </a:p>
          <a:p>
            <a:r>
              <a:rPr lang="en-US" altLang="zh-CN" sz="2400">
                <a:solidFill>
                  <a:schemeClr val="folHlink"/>
                </a:solidFill>
              </a:rPr>
              <a:t>A prolific writer</a:t>
            </a:r>
            <a:r>
              <a:rPr lang="en-US" altLang="zh-CN" sz="2400"/>
              <a:t>: </a:t>
            </a:r>
            <a:r>
              <a:rPr kumimoji="1" lang="en-US" altLang="zh-CN" sz="2400"/>
              <a:t>no fewer than 30 novels, more than 100 short stories, and more than 200 articles.</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slide(fromTop)">
                                      <p:cBhvr>
                                        <p:cTn id="7" dur="500"/>
                                        <p:tgtEl>
                                          <p:spTgt spid="5222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nodeType="clickEffect">
                                  <p:stCondLst>
                                    <p:cond delay="0"/>
                                  </p:stCondLst>
                                  <p:childTnLst>
                                    <p:set>
                                      <p:cBhvr>
                                        <p:cTn id="11" dur="1" fill="hold">
                                          <p:stCondLst>
                                            <p:cond delay="0"/>
                                          </p:stCondLst>
                                        </p:cTn>
                                        <p:tgtEl>
                                          <p:spTgt spid="52227"/>
                                        </p:tgtEl>
                                        <p:attrNameLst>
                                          <p:attrName>style.visibility</p:attrName>
                                        </p:attrNameLst>
                                      </p:cBhvr>
                                      <p:to>
                                        <p:strVal val="visible"/>
                                      </p:to>
                                    </p:set>
                                    <p:animEffect transition="in" filter="slide(fromTop)">
                                      <p:cBhvr>
                                        <p:cTn id="12" dur="500"/>
                                        <p:tgtEl>
                                          <p:spTgt spid="52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sz="quarter" idx="4294967295"/>
          </p:nvPr>
        </p:nvSpPr>
        <p:spPr bwMode="auto">
          <a:xfrm>
            <a:off x="457200" y="206375"/>
            <a:ext cx="8229600" cy="857250"/>
          </a:xfrm>
          <a:prstGeom prst="rect">
            <a:avLst/>
          </a:prstGeom>
          <a:solidFill>
            <a:srgbClr val="FFFFFF"/>
          </a:solidFill>
          <a:ln>
            <a:solidFill>
              <a:srgbClr val="000000"/>
            </a:solidFill>
            <a:miter lim="800000"/>
            <a:headEnd/>
            <a:tailEnd/>
          </a:ln>
        </p:spPr>
        <p:txBody>
          <a:bodyPr/>
          <a:lstStyle/>
          <a:p>
            <a:r>
              <a:rPr lang="en-US" altLang="zh-CN" smtClean="0"/>
              <a:t>His Works</a:t>
            </a:r>
          </a:p>
        </p:txBody>
      </p:sp>
      <p:pic>
        <p:nvPicPr>
          <p:cNvPr id="55299" name="Picture 3" descr="cairo trilogy"/>
          <p:cNvPicPr>
            <a:picLocks noChangeAspect="1" noChangeArrowheads="1"/>
          </p:cNvPicPr>
          <p:nvPr>
            <p:ph sz="quarter" idx="4294967295"/>
          </p:nvPr>
        </p:nvPicPr>
        <p:blipFill>
          <a:blip r:embed="rId3"/>
          <a:srcRect/>
          <a:stretch>
            <a:fillRect/>
          </a:stretch>
        </p:blipFill>
        <p:spPr bwMode="auto">
          <a:xfrm>
            <a:off x="1695450" y="1200150"/>
            <a:ext cx="2241550" cy="2365375"/>
          </a:xfrm>
          <a:prstGeom prst="rect">
            <a:avLst/>
          </a:prstGeom>
          <a:noFill/>
          <a:ln>
            <a:miter lim="800000"/>
            <a:headEnd/>
            <a:tailEnd/>
          </a:ln>
        </p:spPr>
      </p:pic>
      <p:pic>
        <p:nvPicPr>
          <p:cNvPr id="55300" name="Picture 4" descr="time and place"/>
          <p:cNvPicPr>
            <a:picLocks noChangeAspect="1" noChangeArrowheads="1"/>
          </p:cNvPicPr>
          <p:nvPr>
            <p:ph sz="quarter" idx="4294967295"/>
          </p:nvPr>
        </p:nvPicPr>
        <p:blipFill>
          <a:blip r:embed="rId4"/>
          <a:srcRect/>
          <a:stretch>
            <a:fillRect/>
          </a:stretch>
        </p:blipFill>
        <p:spPr bwMode="auto">
          <a:xfrm>
            <a:off x="5334000" y="1085850"/>
            <a:ext cx="3448050" cy="2586038"/>
          </a:xfrm>
          <a:prstGeom prst="rect">
            <a:avLst/>
          </a:prstGeom>
          <a:noFill/>
          <a:ln>
            <a:miter lim="800000"/>
            <a:headEnd/>
            <a:tailEnd/>
          </a:ln>
        </p:spPr>
      </p:pic>
      <p:sp>
        <p:nvSpPr>
          <p:cNvPr id="55301" name="Text Box 5"/>
          <p:cNvSpPr txBox="1">
            <a:spLocks noChangeArrowheads="1"/>
          </p:cNvSpPr>
          <p:nvPr/>
        </p:nvSpPr>
        <p:spPr bwMode="auto">
          <a:xfrm>
            <a:off x="1524000" y="3771900"/>
            <a:ext cx="2743200" cy="893763"/>
          </a:xfrm>
          <a:prstGeom prst="rect">
            <a:avLst/>
          </a:prstGeom>
          <a:noFill/>
          <a:ln w="9525">
            <a:noFill/>
            <a:miter lim="800000"/>
            <a:headEnd/>
            <a:tailEnd/>
          </a:ln>
        </p:spPr>
        <p:txBody>
          <a:bodyPr>
            <a:spAutoFit/>
          </a:bodyPr>
          <a:lstStyle/>
          <a:p>
            <a:r>
              <a:rPr lang="en-US" altLang="zh-CN" b="1" i="1"/>
              <a:t>The Cairo Trilogy: Palace Walk, Palace of Desire, Sugar Street</a:t>
            </a:r>
            <a:r>
              <a:rPr lang="en-US" altLang="zh-CN"/>
              <a:t> </a:t>
            </a:r>
            <a:r>
              <a:rPr lang="en-US" altLang="zh-CN" b="1"/>
              <a:t>(first published 1957)</a:t>
            </a:r>
          </a:p>
        </p:txBody>
      </p:sp>
      <p:sp>
        <p:nvSpPr>
          <p:cNvPr id="55302" name="Text Box 6"/>
          <p:cNvSpPr txBox="1">
            <a:spLocks noChangeArrowheads="1"/>
          </p:cNvSpPr>
          <p:nvPr/>
        </p:nvSpPr>
        <p:spPr bwMode="auto">
          <a:xfrm>
            <a:off x="5715000" y="3886200"/>
            <a:ext cx="2743200" cy="481013"/>
          </a:xfrm>
          <a:prstGeom prst="rect">
            <a:avLst/>
          </a:prstGeom>
          <a:noFill/>
          <a:ln w="9525">
            <a:noFill/>
            <a:miter lim="800000"/>
            <a:headEnd/>
            <a:tailEnd/>
          </a:ln>
        </p:spPr>
        <p:txBody>
          <a:bodyPr>
            <a:spAutoFit/>
          </a:bodyPr>
          <a:lstStyle/>
          <a:p>
            <a:r>
              <a:rPr lang="en-US" altLang="zh-CN" b="1" i="1"/>
              <a:t>The Time and Place and Other Stories</a:t>
            </a:r>
            <a:r>
              <a:rPr lang="en-US" altLang="zh-CN" b="1"/>
              <a:t>, 1991</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5299"/>
                                        </p:tgtEl>
                                        <p:attrNameLst>
                                          <p:attrName>style.visibility</p:attrName>
                                        </p:attrNameLst>
                                      </p:cBhvr>
                                      <p:to>
                                        <p:strVal val="visible"/>
                                      </p:to>
                                    </p:set>
                                    <p:anim to="" calcmode="lin" valueType="num">
                                      <p:cBhvr>
                                        <p:cTn id="7" dur="1" fill="hold"/>
                                        <p:tgtEl>
                                          <p:spTgt spid="55299"/>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5300"/>
                                        </p:tgtEl>
                                        <p:attrNameLst>
                                          <p:attrName>style.visibility</p:attrName>
                                        </p:attrNameLst>
                                      </p:cBhvr>
                                      <p:to>
                                        <p:strVal val="visible"/>
                                      </p:to>
                                    </p:set>
                                    <p:anim to="" calcmode="lin" valueType="num">
                                      <p:cBhvr>
                                        <p:cTn id="12" dur="1" fill="hold"/>
                                        <p:tgtEl>
                                          <p:spTgt spid="5530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5301"/>
                                        </p:tgtEl>
                                        <p:attrNameLst>
                                          <p:attrName>style.visibility</p:attrName>
                                        </p:attrNameLst>
                                      </p:cBhvr>
                                      <p:to>
                                        <p:strVal val="visible"/>
                                      </p:to>
                                    </p:set>
                                    <p:animEffect transition="in" filter="checkerboard(across)">
                                      <p:cBhvr>
                                        <p:cTn id="17" dur="500"/>
                                        <p:tgtEl>
                                          <p:spTgt spid="5530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5302"/>
                                        </p:tgtEl>
                                        <p:attrNameLst>
                                          <p:attrName>style.visibility</p:attrName>
                                        </p:attrNameLst>
                                      </p:cBhvr>
                                      <p:to>
                                        <p:strVal val="visible"/>
                                      </p:to>
                                    </p:set>
                                    <p:animEffect transition="in" filter="checkerboard(across)">
                                      <p:cBhvr>
                                        <p:cTn id="22" dur="500"/>
                                        <p:tgtEl>
                                          <p:spTgt spid="55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p:bldP spid="5530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idx="4294967295"/>
          </p:nvPr>
        </p:nvSpPr>
        <p:spPr bwMode="auto">
          <a:xfrm>
            <a:off x="457200" y="206375"/>
            <a:ext cx="8229600" cy="636588"/>
          </a:xfrm>
          <a:prstGeom prst="rect">
            <a:avLst/>
          </a:prstGeom>
          <a:solidFill>
            <a:srgbClr val="FFFFFF"/>
          </a:solidFill>
          <a:ln>
            <a:solidFill>
              <a:srgbClr val="000000"/>
            </a:solidFill>
            <a:miter lim="800000"/>
            <a:headEnd/>
            <a:tailEnd/>
          </a:ln>
        </p:spPr>
        <p:txBody>
          <a:bodyPr/>
          <a:lstStyle/>
          <a:p>
            <a:r>
              <a:rPr lang="en-US" altLang="zh-CN" sz="4000" smtClean="0"/>
              <a:t>His Influence</a:t>
            </a:r>
          </a:p>
        </p:txBody>
      </p:sp>
      <p:sp>
        <p:nvSpPr>
          <p:cNvPr id="57347" name="Rectangle 3"/>
          <p:cNvSpPr>
            <a:spLocks noGrp="1" noChangeArrowheads="1"/>
          </p:cNvSpPr>
          <p:nvPr>
            <p:ph type="body" idx="4294967295"/>
          </p:nvPr>
        </p:nvSpPr>
        <p:spPr bwMode="auto">
          <a:xfrm>
            <a:off x="468313" y="1058863"/>
            <a:ext cx="8496300" cy="4392612"/>
          </a:xfrm>
          <a:prstGeom prst="rect">
            <a:avLst/>
          </a:prstGeom>
          <a:solidFill>
            <a:srgbClr val="FFFFFF"/>
          </a:solidFill>
          <a:ln>
            <a:solidFill>
              <a:srgbClr val="000000"/>
            </a:solidFill>
            <a:miter lim="800000"/>
            <a:headEnd/>
            <a:tailEnd/>
          </a:ln>
        </p:spPr>
        <p:txBody>
          <a:bodyPr/>
          <a:lstStyle/>
          <a:p>
            <a:pPr>
              <a:buFont typeface="Wingdings" pitchFamily="2" charset="2"/>
              <a:buChar char="u"/>
            </a:pPr>
            <a:r>
              <a:rPr lang="en-US" altLang="zh-CN" sz="2400" smtClean="0"/>
              <a:t>The first Arab Writer to</a:t>
            </a:r>
          </a:p>
          <a:p>
            <a:pPr>
              <a:buFont typeface="Arial" charset="0"/>
              <a:buNone/>
            </a:pPr>
            <a:r>
              <a:rPr lang="en-US" altLang="zh-CN" sz="2400" smtClean="0"/>
              <a:t> 	win the Nobel Prize</a:t>
            </a:r>
          </a:p>
          <a:p>
            <a:pPr>
              <a:buFont typeface="Arial" charset="0"/>
              <a:buNone/>
            </a:pPr>
            <a:r>
              <a:rPr lang="en-US" altLang="zh-CN" sz="2400" smtClean="0"/>
              <a:t> 	in Literature </a:t>
            </a:r>
            <a:r>
              <a:rPr lang="en-US" altLang="zh-CN" sz="2400" smtClean="0">
                <a:latin typeface="Verdana" pitchFamily="34" charset="0"/>
              </a:rPr>
              <a:t>–</a:t>
            </a:r>
            <a:r>
              <a:rPr lang="en-US" altLang="zh-CN" sz="2400" smtClean="0"/>
              <a:t> </a:t>
            </a:r>
          </a:p>
          <a:p>
            <a:pPr>
              <a:buFont typeface="Arial" charset="0"/>
              <a:buNone/>
            </a:pPr>
            <a:r>
              <a:rPr lang="en-US" altLang="zh-CN" sz="2400" smtClean="0"/>
              <a:t>	1988, The Cairo Trilogy</a:t>
            </a:r>
          </a:p>
          <a:p>
            <a:pPr>
              <a:buFont typeface="Arial" charset="0"/>
              <a:buNone/>
            </a:pPr>
            <a:r>
              <a:rPr lang="en-US" altLang="zh-CN" sz="2400" smtClean="0"/>
              <a:t> </a:t>
            </a:r>
          </a:p>
          <a:p>
            <a:pPr>
              <a:buFont typeface="Wingdings" pitchFamily="2" charset="2"/>
              <a:buChar char="u"/>
            </a:pPr>
            <a:r>
              <a:rPr lang="en-US" altLang="zh-CN" sz="2400" smtClean="0"/>
              <a:t>Depicts realistically the </a:t>
            </a:r>
          </a:p>
          <a:p>
            <a:pPr>
              <a:buFont typeface="Arial" charset="0"/>
              <a:buNone/>
            </a:pPr>
            <a:r>
              <a:rPr lang="en-US" altLang="zh-CN" sz="2400" smtClean="0"/>
              <a:t>	social and political life in Egypt </a:t>
            </a:r>
          </a:p>
          <a:p>
            <a:pPr>
              <a:buFont typeface="Arial" charset="0"/>
              <a:buNone/>
            </a:pPr>
            <a:endParaRPr lang="en-US" altLang="zh-CN" sz="2400" smtClean="0"/>
          </a:p>
          <a:p>
            <a:pPr>
              <a:buFont typeface="Wingdings" pitchFamily="2" charset="2"/>
              <a:buChar char="u"/>
            </a:pPr>
            <a:r>
              <a:rPr lang="en-US" altLang="zh-CN" sz="2400" smtClean="0"/>
              <a:t>His classical and lucid style rejuvenated literary Arabic without recourse to colloquialisms</a:t>
            </a:r>
            <a:r>
              <a:rPr lang="en-US" altLang="zh-CN" sz="2800" smtClean="0"/>
              <a:t> </a:t>
            </a:r>
          </a:p>
        </p:txBody>
      </p:sp>
      <p:sp>
        <p:nvSpPr>
          <p:cNvPr id="57348" name="AutoShape 4"/>
          <p:cNvSpPr>
            <a:spLocks noChangeArrowheads="1"/>
          </p:cNvSpPr>
          <p:nvPr/>
        </p:nvSpPr>
        <p:spPr bwMode="auto">
          <a:xfrm>
            <a:off x="4859338" y="1276350"/>
            <a:ext cx="3429000" cy="1428750"/>
          </a:xfrm>
          <a:prstGeom prst="wedgeRoundRectCallout">
            <a:avLst>
              <a:gd name="adj1" fmla="val -82963"/>
              <a:gd name="adj2" fmla="val 18000"/>
              <a:gd name="adj3" fmla="val 16667"/>
            </a:avLst>
          </a:prstGeom>
          <a:solidFill>
            <a:srgbClr val="FF99CC"/>
          </a:solidFill>
          <a:ln w="9525">
            <a:noFill/>
            <a:miter lim="800000"/>
            <a:headEnd/>
            <a:tailEnd/>
          </a:ln>
        </p:spPr>
        <p:txBody>
          <a:bodyPr/>
          <a:lstStyle/>
          <a:p>
            <a:pPr algn="ctr"/>
            <a:r>
              <a:rPr lang="zh-CN" altLang="zh-CN"/>
              <a:t>…  through works rich in nuance - now clear-sightedly realistic, now evocatively ambiguous - has formed an Arabian narrative art that applies to all mankind </a:t>
            </a:r>
            <a:endParaRPr lang="zh-CN" altLang="en-US"/>
          </a:p>
        </p:txBody>
      </p:sp>
      <p:sp>
        <p:nvSpPr>
          <p:cNvPr id="57349" name="AutoShape 5"/>
          <p:cNvSpPr>
            <a:spLocks noChangeArrowheads="1"/>
          </p:cNvSpPr>
          <p:nvPr/>
        </p:nvSpPr>
        <p:spPr bwMode="auto">
          <a:xfrm>
            <a:off x="4787900" y="3003550"/>
            <a:ext cx="3960813" cy="1617663"/>
          </a:xfrm>
          <a:prstGeom prst="wedgeEllipseCallout">
            <a:avLst>
              <a:gd name="adj1" fmla="val -57014"/>
              <a:gd name="adj2" fmla="val -32926"/>
            </a:avLst>
          </a:prstGeom>
          <a:solidFill>
            <a:schemeClr val="hlink"/>
          </a:solidFill>
          <a:ln w="9525" algn="ctr">
            <a:solidFill>
              <a:srgbClr val="00FF00"/>
            </a:solidFill>
            <a:miter lim="800000"/>
            <a:headEnd/>
            <a:tailEnd/>
          </a:ln>
        </p:spPr>
        <p:txBody>
          <a:bodyPr lIns="90000" tIns="46800" rIns="90000" bIns="46800"/>
          <a:lstStyle/>
          <a:p>
            <a:pPr marL="342900" indent="-342900">
              <a:spcBef>
                <a:spcPct val="30000"/>
              </a:spcBef>
            </a:pPr>
            <a:r>
              <a:rPr kumimoji="1" lang="en-US" altLang="zh-CN" sz="2000" b="1">
                <a:solidFill>
                  <a:schemeClr val="bg1"/>
                </a:solidFill>
                <a:latin typeface="Verdana" pitchFamily="34" charset="0"/>
              </a:rPr>
              <a:t>"a Dickens of the Cairo cafés" and "the Balzac of Egypt".</a:t>
            </a:r>
            <a:endParaRPr lang="zh-CN" altLang="en-US" sz="2000" b="1">
              <a:latin typeface="Verdana" pitchFamily="34"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strips(downLeft)">
                                      <p:cBhvr>
                                        <p:cTn id="7" dur="500"/>
                                        <p:tgtEl>
                                          <p:spTgt spid="573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strips(downLeft)">
                                      <p:cBhvr>
                                        <p:cTn id="12" dur="500"/>
                                        <p:tgtEl>
                                          <p:spTgt spid="573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57347">
                                            <p:txEl>
                                              <p:pRg st="2" end="2"/>
                                            </p:txEl>
                                          </p:spTgt>
                                        </p:tgtEl>
                                        <p:attrNameLst>
                                          <p:attrName>style.visibility</p:attrName>
                                        </p:attrNameLst>
                                      </p:cBhvr>
                                      <p:to>
                                        <p:strVal val="visible"/>
                                      </p:to>
                                    </p:set>
                                    <p:animEffect transition="in" filter="strips(downLeft)">
                                      <p:cBhvr>
                                        <p:cTn id="17" dur="500"/>
                                        <p:tgtEl>
                                          <p:spTgt spid="573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57347">
                                            <p:txEl>
                                              <p:pRg st="3" end="3"/>
                                            </p:txEl>
                                          </p:spTgt>
                                        </p:tgtEl>
                                        <p:attrNameLst>
                                          <p:attrName>style.visibility</p:attrName>
                                        </p:attrNameLst>
                                      </p:cBhvr>
                                      <p:to>
                                        <p:strVal val="visible"/>
                                      </p:to>
                                    </p:set>
                                    <p:animEffect transition="in" filter="strips(downLeft)">
                                      <p:cBhvr>
                                        <p:cTn id="22" dur="500"/>
                                        <p:tgtEl>
                                          <p:spTgt spid="5734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57348"/>
                                        </p:tgtEl>
                                        <p:attrNameLst>
                                          <p:attrName>style.visibility</p:attrName>
                                        </p:attrNameLst>
                                      </p:cBhvr>
                                      <p:to>
                                        <p:strVal val="visible"/>
                                      </p:to>
                                    </p:set>
                                    <p:animEffect transition="in" filter="wedge">
                                      <p:cBhvr>
                                        <p:cTn id="27" dur="2000"/>
                                        <p:tgtEl>
                                          <p:spTgt spid="57348"/>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57347">
                                            <p:txEl>
                                              <p:pRg st="4" end="4"/>
                                            </p:txEl>
                                          </p:spTgt>
                                        </p:tgtEl>
                                        <p:attrNameLst>
                                          <p:attrName>style.visibility</p:attrName>
                                        </p:attrNameLst>
                                      </p:cBhvr>
                                      <p:to>
                                        <p:strVal val="visible"/>
                                      </p:to>
                                    </p:set>
                                    <p:animEffect transition="in" filter="strips(downLeft)">
                                      <p:cBhvr>
                                        <p:cTn id="32" dur="500"/>
                                        <p:tgtEl>
                                          <p:spTgt spid="5734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57347">
                                            <p:txEl>
                                              <p:pRg st="5" end="5"/>
                                            </p:txEl>
                                          </p:spTgt>
                                        </p:tgtEl>
                                        <p:attrNameLst>
                                          <p:attrName>style.visibility</p:attrName>
                                        </p:attrNameLst>
                                      </p:cBhvr>
                                      <p:to>
                                        <p:strVal val="visible"/>
                                      </p:to>
                                    </p:set>
                                    <p:animEffect transition="in" filter="strips(downLeft)">
                                      <p:cBhvr>
                                        <p:cTn id="37" dur="500"/>
                                        <p:tgtEl>
                                          <p:spTgt spid="5734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57347">
                                            <p:txEl>
                                              <p:pRg st="6" end="6"/>
                                            </p:txEl>
                                          </p:spTgt>
                                        </p:tgtEl>
                                        <p:attrNameLst>
                                          <p:attrName>style.visibility</p:attrName>
                                        </p:attrNameLst>
                                      </p:cBhvr>
                                      <p:to>
                                        <p:strVal val="visible"/>
                                      </p:to>
                                    </p:set>
                                    <p:animEffect transition="in" filter="strips(downLeft)">
                                      <p:cBhvr>
                                        <p:cTn id="42" dur="500"/>
                                        <p:tgtEl>
                                          <p:spTgt spid="57347">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8" presetClass="entr" presetSubtype="12" fill="hold" grpId="0" nodeType="clickEffect">
                                  <p:stCondLst>
                                    <p:cond delay="0"/>
                                  </p:stCondLst>
                                  <p:childTnLst>
                                    <p:set>
                                      <p:cBhvr>
                                        <p:cTn id="46" dur="1" fill="hold">
                                          <p:stCondLst>
                                            <p:cond delay="0"/>
                                          </p:stCondLst>
                                        </p:cTn>
                                        <p:tgtEl>
                                          <p:spTgt spid="57347">
                                            <p:txEl>
                                              <p:pRg st="8" end="8"/>
                                            </p:txEl>
                                          </p:spTgt>
                                        </p:tgtEl>
                                        <p:attrNameLst>
                                          <p:attrName>style.visibility</p:attrName>
                                        </p:attrNameLst>
                                      </p:cBhvr>
                                      <p:to>
                                        <p:strVal val="visible"/>
                                      </p:to>
                                    </p:set>
                                    <p:animEffect transition="in" filter="strips(downLeft)">
                                      <p:cBhvr>
                                        <p:cTn id="47" dur="500"/>
                                        <p:tgtEl>
                                          <p:spTgt spid="5734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0" presetClass="entr" presetSubtype="0" fill="hold" grpId="0" nodeType="clickEffect">
                                  <p:stCondLst>
                                    <p:cond delay="0"/>
                                  </p:stCondLst>
                                  <p:childTnLst>
                                    <p:set>
                                      <p:cBhvr>
                                        <p:cTn id="51" dur="1" fill="hold">
                                          <p:stCondLst>
                                            <p:cond delay="0"/>
                                          </p:stCondLst>
                                        </p:cTn>
                                        <p:tgtEl>
                                          <p:spTgt spid="57349"/>
                                        </p:tgtEl>
                                        <p:attrNameLst>
                                          <p:attrName>style.visibility</p:attrName>
                                        </p:attrNameLst>
                                      </p:cBhvr>
                                      <p:to>
                                        <p:strVal val="visible"/>
                                      </p:to>
                                    </p:set>
                                    <p:animEffect transition="in" filter="wedge">
                                      <p:cBhvr>
                                        <p:cTn id="52" dur="20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P spid="57348" grpId="0" animBg="1"/>
      <p:bldP spid="5734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idx="4294967295"/>
          </p:nvPr>
        </p:nvSpPr>
        <p:spPr bwMode="auto">
          <a:xfrm>
            <a:off x="457200" y="206375"/>
            <a:ext cx="8229600" cy="857250"/>
          </a:xfrm>
          <a:prstGeom prst="rect">
            <a:avLst/>
          </a:prstGeom>
          <a:solidFill>
            <a:srgbClr val="FFFFFF"/>
          </a:solidFill>
          <a:ln>
            <a:solidFill>
              <a:srgbClr val="000000"/>
            </a:solidFill>
            <a:miter lim="800000"/>
            <a:headEnd/>
            <a:tailEnd/>
          </a:ln>
        </p:spPr>
        <p:txBody>
          <a:bodyPr/>
          <a:lstStyle/>
          <a:p>
            <a:r>
              <a:rPr lang="en-US" altLang="zh-CN" smtClean="0"/>
              <a:t>Underlying Implications</a:t>
            </a:r>
          </a:p>
        </p:txBody>
      </p:sp>
      <p:sp>
        <p:nvSpPr>
          <p:cNvPr id="26626" name="Rectangle 3"/>
          <p:cNvSpPr>
            <a:spLocks noGrp="1" noChangeArrowheads="1"/>
          </p:cNvSpPr>
          <p:nvPr>
            <p:ph type="body" idx="4294967295"/>
          </p:nvPr>
        </p:nvSpPr>
        <p:spPr bwMode="auto">
          <a:xfrm>
            <a:off x="457200" y="1200150"/>
            <a:ext cx="8229600" cy="3394075"/>
          </a:xfrm>
          <a:prstGeom prst="rect">
            <a:avLst/>
          </a:prstGeom>
          <a:solidFill>
            <a:srgbClr val="FFFFFF"/>
          </a:solidFill>
          <a:ln>
            <a:solidFill>
              <a:srgbClr val="000000"/>
            </a:solidFill>
            <a:miter lim="800000"/>
            <a:headEnd/>
            <a:tailEnd/>
          </a:ln>
        </p:spPr>
        <p:txBody>
          <a:bodyPr/>
          <a:lstStyle/>
          <a:p>
            <a:endParaRPr lang="en-US" altLang="zh-CN" smtClean="0"/>
          </a:p>
          <a:p>
            <a:r>
              <a:rPr lang="en-US" altLang="zh-CN" smtClean="0"/>
              <a:t>Do you think </a:t>
            </a:r>
            <a:r>
              <a:rPr lang="en-US" altLang="zh-CN" smtClean="0">
                <a:solidFill>
                  <a:srgbClr val="66FF66"/>
                </a:solidFill>
              </a:rPr>
              <a:t>the sudden change of the boy</a:t>
            </a:r>
            <a:r>
              <a:rPr lang="en-US" altLang="zh-CN" smtClean="0">
                <a:solidFill>
                  <a:srgbClr val="66FF66"/>
                </a:solidFill>
                <a:latin typeface="Verdana" pitchFamily="34" charset="0"/>
              </a:rPr>
              <a:t>’</a:t>
            </a:r>
            <a:r>
              <a:rPr lang="en-US" altLang="zh-CN" smtClean="0">
                <a:solidFill>
                  <a:srgbClr val="66FF66"/>
                </a:solidFill>
              </a:rPr>
              <a:t>s age</a:t>
            </a:r>
            <a:r>
              <a:rPr lang="en-US" altLang="zh-CN" smtClean="0"/>
              <a:t> symbolizes something?</a:t>
            </a:r>
          </a:p>
          <a:p>
            <a:pPr>
              <a:buFont typeface="Arial" charset="0"/>
              <a:buNone/>
            </a:pPr>
            <a:endParaRPr lang="en-US" altLang="zh-CN" smtClean="0"/>
          </a:p>
          <a:p>
            <a:r>
              <a:rPr lang="en-US" altLang="zh-CN" smtClean="0"/>
              <a:t>Do you think </a:t>
            </a:r>
            <a:r>
              <a:rPr lang="en-US" altLang="zh-CN" smtClean="0">
                <a:solidFill>
                  <a:srgbClr val="66FF66"/>
                </a:solidFill>
              </a:rPr>
              <a:t>the boy</a:t>
            </a:r>
            <a:r>
              <a:rPr lang="en-US" altLang="zh-CN" smtClean="0">
                <a:solidFill>
                  <a:srgbClr val="66FF66"/>
                </a:solidFill>
                <a:latin typeface="Verdana" pitchFamily="34" charset="0"/>
              </a:rPr>
              <a:t>’</a:t>
            </a:r>
            <a:r>
              <a:rPr lang="en-US" altLang="zh-CN" smtClean="0">
                <a:solidFill>
                  <a:srgbClr val="66FF66"/>
                </a:solidFill>
              </a:rPr>
              <a:t>s first day at school</a:t>
            </a:r>
            <a:r>
              <a:rPr lang="en-US" altLang="zh-CN" smtClean="0"/>
              <a:t> symbolizes something?</a:t>
            </a:r>
          </a:p>
          <a:p>
            <a:endParaRPr lang="zh-CN" altLang="en-US" smtClean="0"/>
          </a:p>
        </p:txBody>
      </p:sp>
    </p:spTree>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idx="4294967295"/>
          </p:nvPr>
        </p:nvSpPr>
        <p:spPr bwMode="auto">
          <a:xfrm>
            <a:off x="468313" y="0"/>
            <a:ext cx="8229600" cy="555625"/>
          </a:xfrm>
          <a:prstGeom prst="rect">
            <a:avLst/>
          </a:prstGeom>
          <a:solidFill>
            <a:srgbClr val="FFFFFF"/>
          </a:solidFill>
          <a:ln>
            <a:solidFill>
              <a:srgbClr val="000000"/>
            </a:solidFill>
            <a:miter lim="800000"/>
            <a:headEnd/>
            <a:tailEnd/>
          </a:ln>
        </p:spPr>
        <p:txBody>
          <a:bodyPr/>
          <a:lstStyle/>
          <a:p>
            <a:r>
              <a:rPr lang="en-US" altLang="zh-CN" sz="4000" smtClean="0"/>
              <a:t>Allegory </a:t>
            </a:r>
          </a:p>
        </p:txBody>
      </p:sp>
      <p:sp>
        <p:nvSpPr>
          <p:cNvPr id="28674" name="Rectangle 3"/>
          <p:cNvSpPr>
            <a:spLocks noGrp="1" noChangeArrowheads="1"/>
          </p:cNvSpPr>
          <p:nvPr>
            <p:ph type="body" idx="4294967295"/>
          </p:nvPr>
        </p:nvSpPr>
        <p:spPr bwMode="auto">
          <a:xfrm>
            <a:off x="323850" y="987425"/>
            <a:ext cx="8362950" cy="4321175"/>
          </a:xfrm>
          <a:prstGeom prst="rect">
            <a:avLst/>
          </a:prstGeom>
          <a:solidFill>
            <a:srgbClr val="FFFFFF"/>
          </a:solidFill>
          <a:ln>
            <a:solidFill>
              <a:srgbClr val="000000"/>
            </a:solidFill>
            <a:miter lim="800000"/>
            <a:headEnd/>
            <a:tailEnd/>
          </a:ln>
        </p:spPr>
        <p:txBody>
          <a:bodyPr/>
          <a:lstStyle/>
          <a:p>
            <a:pPr marL="457200" indent="-457200">
              <a:lnSpc>
                <a:spcPct val="80000"/>
              </a:lnSpc>
              <a:buFont typeface="Wingdings" pitchFamily="2" charset="2"/>
              <a:buAutoNum type="arabicPeriod"/>
            </a:pPr>
            <a:r>
              <a:rPr lang="en-US" altLang="zh-CN" sz="2400" b="1" smtClean="0">
                <a:solidFill>
                  <a:schemeClr val="accent2"/>
                </a:solidFill>
              </a:rPr>
              <a:t>A literary, dramatic, or pictorial device in which characters and events stand for abstract ideas, principles, or forces, so that the literal sense has or suggests a parallel, deeper symbolic sense</a:t>
            </a:r>
            <a:r>
              <a:rPr lang="en-US" altLang="zh-CN" sz="2400" smtClean="0"/>
              <a:t>. (</a:t>
            </a:r>
            <a:r>
              <a:rPr lang="zh-CN" altLang="en-US" sz="2400" b="1" smtClean="0"/>
              <a:t>寓言，讽喻一种文学、戏剧或绘画的艺术手法，其中人物和事件代表抽象的观点、原则或支配力，从而使表面含义含有或表达一种对等的，但更深刻的象征意义</a:t>
            </a:r>
            <a:r>
              <a:rPr lang="en-US" altLang="zh-CN" sz="2400" smtClean="0"/>
              <a:t>)</a:t>
            </a:r>
          </a:p>
          <a:p>
            <a:pPr marL="457200" indent="-457200">
              <a:lnSpc>
                <a:spcPct val="80000"/>
              </a:lnSpc>
            </a:pPr>
            <a:endParaRPr lang="en-US" altLang="zh-CN" sz="2400" smtClean="0"/>
          </a:p>
          <a:p>
            <a:pPr marL="457200" indent="-457200">
              <a:lnSpc>
                <a:spcPct val="80000"/>
              </a:lnSpc>
              <a:buFont typeface="Wingdings" pitchFamily="2" charset="2"/>
              <a:buAutoNum type="arabicPeriod" startAt="2"/>
            </a:pPr>
            <a:r>
              <a:rPr lang="en-US" altLang="zh-CN" sz="2400" b="1" smtClean="0">
                <a:solidFill>
                  <a:schemeClr val="accent2"/>
                </a:solidFill>
              </a:rPr>
              <a:t>A story, picture, or play in which this device is used</a:t>
            </a:r>
            <a:r>
              <a:rPr lang="en-US" altLang="zh-CN" sz="2400" b="1" smtClean="0"/>
              <a:t>.</a:t>
            </a:r>
            <a:r>
              <a:rPr lang="en-US" altLang="zh-CN" sz="2400" smtClean="0"/>
              <a:t> John Bunyan's </a:t>
            </a:r>
            <a:r>
              <a:rPr lang="en-US" altLang="zh-CN" sz="2400" i="1" smtClean="0"/>
              <a:t>Pilgrim's Progress</a:t>
            </a:r>
            <a:r>
              <a:rPr lang="en-US" altLang="zh-CN" sz="2400" smtClean="0"/>
              <a:t> and Herman Melville's </a:t>
            </a:r>
            <a:r>
              <a:rPr lang="en-US" altLang="zh-CN" sz="2400" i="1" smtClean="0"/>
              <a:t>Moby Dick</a:t>
            </a:r>
            <a:r>
              <a:rPr lang="en-US" altLang="zh-CN" sz="2400" smtClean="0"/>
              <a:t> are allegories. (</a:t>
            </a:r>
            <a:r>
              <a:rPr lang="zh-CN" altLang="en-US" sz="2400" b="1" smtClean="0"/>
              <a:t>寓言体小说，寓意画，寓言剧运用这种寓言艺术手法而作的小说、绘画或戏剧。约翰</a:t>
            </a:r>
            <a:r>
              <a:rPr lang="en-US" altLang="zh-CN" sz="2400" b="1" smtClean="0">
                <a:latin typeface="Verdana" pitchFamily="34" charset="0"/>
              </a:rPr>
              <a:t>·</a:t>
            </a:r>
            <a:r>
              <a:rPr lang="zh-CN" altLang="en-US" sz="2400" b="1" smtClean="0"/>
              <a:t>班扬的 </a:t>
            </a:r>
            <a:r>
              <a:rPr lang="en-US" altLang="zh-CN" sz="2400" b="1" smtClean="0"/>
              <a:t>《</a:t>
            </a:r>
            <a:r>
              <a:rPr lang="zh-CN" altLang="en-US" sz="2400" b="1" smtClean="0"/>
              <a:t>天路历程</a:t>
            </a:r>
            <a:r>
              <a:rPr lang="en-US" altLang="zh-CN" sz="2400" b="1" smtClean="0"/>
              <a:t>》</a:t>
            </a:r>
            <a:r>
              <a:rPr lang="zh-CN" altLang="en-US" sz="2400" b="1" smtClean="0"/>
              <a:t>和赫尔曼</a:t>
            </a:r>
            <a:r>
              <a:rPr lang="en-US" altLang="zh-CN" sz="2400" b="1" smtClean="0">
                <a:latin typeface="Verdana" pitchFamily="34" charset="0"/>
              </a:rPr>
              <a:t>·</a:t>
            </a:r>
            <a:r>
              <a:rPr lang="zh-CN" altLang="en-US" sz="2400" b="1" smtClean="0"/>
              <a:t>麦尔维尔的 </a:t>
            </a:r>
            <a:r>
              <a:rPr lang="en-US" altLang="zh-CN" sz="2400" b="1" smtClean="0"/>
              <a:t>《</a:t>
            </a:r>
            <a:r>
              <a:rPr lang="zh-CN" altLang="en-US" sz="2400" b="1" smtClean="0"/>
              <a:t>白鲸记</a:t>
            </a:r>
            <a:r>
              <a:rPr lang="en-US" altLang="zh-CN" sz="2400" b="1" smtClean="0"/>
              <a:t>》</a:t>
            </a:r>
            <a:r>
              <a:rPr lang="zh-CN" altLang="en-US" sz="2400" b="1" smtClean="0"/>
              <a:t>都是寓言体作品</a:t>
            </a:r>
            <a:r>
              <a:rPr lang="en-US" altLang="zh-CN" sz="2400" smtClean="0"/>
              <a:t>)</a:t>
            </a:r>
          </a:p>
          <a:p>
            <a:pPr marL="457200" indent="-457200">
              <a:lnSpc>
                <a:spcPct val="80000"/>
              </a:lnSpc>
              <a:buFont typeface="Arial" charset="0"/>
              <a:buNone/>
            </a:pPr>
            <a:endParaRPr lang="zh-CN" altLang="en-US" sz="2400" smtClean="0"/>
          </a:p>
        </p:txBody>
      </p:sp>
    </p:spTree>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3" y="4429125"/>
            <a:ext cx="3857625" cy="584200"/>
          </a:xfrm>
          <a:prstGeom prst="rect">
            <a:avLst/>
          </a:prstGeom>
          <a:noFill/>
        </p:spPr>
        <p:txBody>
          <a:bodyPr>
            <a:spAutoFit/>
          </a:bodyPr>
          <a:lstStyle/>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r>
              <a:rPr lang="en-US" altLang="zh-CN" sz="3200" b="1" dirty="0">
                <a:latin typeface="华文隶书" panose="02010800040101010101" pitchFamily="2" charset="-122"/>
                <a:ea typeface="华文隶书" panose="02010800040101010101" pitchFamily="2" charset="-122"/>
              </a:rPr>
              <a:t>Ⅳ</a:t>
            </a: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r>
              <a:rPr lang="en-US" altLang="zh-CN" sz="3200" b="1" dirty="0">
                <a:latin typeface="Times New Roman" pitchFamily="18" charset="0"/>
                <a:ea typeface="华文隶书" panose="02010800040101010101" pitchFamily="2" charset="-122"/>
                <a:cs typeface="Times New Roman" pitchFamily="18" charset="0"/>
              </a:rPr>
              <a:t>Assignments</a:t>
            </a:r>
          </a:p>
        </p:txBody>
      </p:sp>
      <p:sp>
        <p:nvSpPr>
          <p:cNvPr id="6" name="TextBox 5"/>
          <p:cNvSpPr txBox="1"/>
          <p:nvPr/>
        </p:nvSpPr>
        <p:spPr>
          <a:xfrm>
            <a:off x="214313" y="3786188"/>
            <a:ext cx="3406775" cy="584200"/>
          </a:xfrm>
          <a:prstGeom prst="rect">
            <a:avLst/>
          </a:prstGeom>
          <a:noFill/>
        </p:spPr>
        <p:txBody>
          <a:bodyPr>
            <a:spAutoFit/>
          </a:bodyPr>
          <a:lstStyle/>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Ⅲ</a:t>
            </a: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Summary</a:t>
            </a:r>
          </a:p>
        </p:txBody>
      </p:sp>
      <p:sp>
        <p:nvSpPr>
          <p:cNvPr id="7" name="TextBox 6"/>
          <p:cNvSpPr txBox="1"/>
          <p:nvPr/>
        </p:nvSpPr>
        <p:spPr>
          <a:xfrm>
            <a:off x="142875" y="3214688"/>
            <a:ext cx="4454525" cy="584200"/>
          </a:xfrm>
          <a:prstGeom prst="rect">
            <a:avLst/>
          </a:prstGeom>
          <a:noFill/>
        </p:spPr>
        <p:txBody>
          <a:bodyPr>
            <a:spAutoFit/>
          </a:bodyPr>
          <a:lstStyle/>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Ⅱ Critical Thinking </a:t>
            </a:r>
          </a:p>
        </p:txBody>
      </p:sp>
      <p:sp>
        <p:nvSpPr>
          <p:cNvPr id="8" name="TextBox 7"/>
          <p:cNvSpPr txBox="1"/>
          <p:nvPr/>
        </p:nvSpPr>
        <p:spPr>
          <a:xfrm>
            <a:off x="285750" y="1214438"/>
            <a:ext cx="8286750" cy="2462212"/>
          </a:xfrm>
          <a:prstGeom prst="rect">
            <a:avLst/>
          </a:prstGeom>
          <a:noFill/>
        </p:spPr>
        <p:txBody>
          <a:bodyPr lIns="0" tIns="0" rIns="0" bIns="0">
            <a:spAutoFit/>
          </a:bodyPr>
          <a:lstStyle/>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Ⅰ </a:t>
            </a:r>
            <a:r>
              <a:rPr lang="en-US" altLang="zh-CN" sz="3200" b="1" dirty="0">
                <a:latin typeface="Times New Roman" pitchFamily="18" charset="0"/>
                <a:ea typeface="华文隶书" panose="02010800040101010101" pitchFamily="2" charset="-122"/>
                <a:cs typeface="Times New Roman" pitchFamily="18" charset="0"/>
              </a:rPr>
              <a:t>Text Appreciation</a:t>
            </a:r>
          </a:p>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r>
              <a:rPr lang="en-US" altLang="zh-CN" sz="3200" b="1" dirty="0">
                <a:latin typeface="华文隶书" panose="02010800040101010101" pitchFamily="2" charset="-122"/>
                <a:ea typeface="华文隶书" panose="02010800040101010101" pitchFamily="2" charset="-122"/>
              </a:rPr>
              <a:t>1.Text analysis</a:t>
            </a: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2.Theme analysis</a:t>
            </a: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3.Sentence understanding </a:t>
            </a:r>
          </a:p>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p>
        </p:txBody>
      </p:sp>
      <p:sp>
        <p:nvSpPr>
          <p:cNvPr id="11" name="TextBox 10"/>
          <p:cNvSpPr txBox="1"/>
          <p:nvPr/>
        </p:nvSpPr>
        <p:spPr>
          <a:xfrm>
            <a:off x="285750" y="214313"/>
            <a:ext cx="3786188" cy="708025"/>
          </a:xfrm>
          <a:prstGeom prst="rect">
            <a:avLst/>
          </a:prstGeom>
        </p:spPr>
        <p:style>
          <a:lnRef idx="1">
            <a:schemeClr val="accent1"/>
          </a:lnRef>
          <a:fillRef idx="3">
            <a:schemeClr val="accent1"/>
          </a:fillRef>
          <a:effectRef idx="2">
            <a:schemeClr val="accent1"/>
          </a:effectRef>
          <a:fontRef idx="minor">
            <a:schemeClr val="lt1"/>
          </a:fontRef>
        </p:style>
        <p:txBody>
          <a:bodyPr>
            <a:spAutoFit/>
          </a:bodyPr>
          <a:lstStyle/>
          <a:p>
            <a:pPr fontAlgn="auto">
              <a:spcBef>
                <a:spcPts val="0"/>
              </a:spcBef>
              <a:spcAft>
                <a:spcPts val="0"/>
              </a:spcAft>
              <a:defRPr/>
            </a:pPr>
            <a:r>
              <a:rPr lang="en-US" altLang="zh-CN" sz="4000" b="1" dirty="0">
                <a:solidFill>
                  <a:srgbClr val="0070C0"/>
                </a:solidFill>
                <a:latin typeface="Times New Roman" panose="02020603050405020304" pitchFamily="18" charset="0"/>
                <a:cs typeface="Times New Roman" panose="02020603050405020304" pitchFamily="18" charset="0"/>
              </a:rPr>
              <a:t>Tasks for Today</a:t>
            </a:r>
            <a:endParaRPr lang="zh-CN" altLang="en-US" sz="4000" b="1" dirty="0">
              <a:solidFill>
                <a:srgbClr val="0070C0"/>
              </a:solidFill>
              <a:latin typeface="Times New Roman" panose="02020603050405020304" pitchFamily="18" charset="0"/>
              <a:cs typeface="Times New Roman" panose="02020603050405020304"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50" y="214313"/>
            <a:ext cx="2857500" cy="708025"/>
          </a:xfrm>
          <a:prstGeom prst="rect">
            <a:avLst/>
          </a:prstGeom>
        </p:spPr>
        <p:style>
          <a:lnRef idx="1">
            <a:schemeClr val="accent1"/>
          </a:lnRef>
          <a:fillRef idx="3">
            <a:schemeClr val="accent1"/>
          </a:fillRef>
          <a:effectRef idx="2">
            <a:schemeClr val="accent1"/>
          </a:effectRef>
          <a:fontRef idx="minor">
            <a:schemeClr val="lt1"/>
          </a:fontRef>
        </p:style>
        <p:txBody>
          <a:bodyPr>
            <a:spAutoFit/>
          </a:bodyPr>
          <a:lstStyle/>
          <a:p>
            <a:pPr fontAlgn="auto">
              <a:spcBef>
                <a:spcPts val="0"/>
              </a:spcBef>
              <a:spcAft>
                <a:spcPts val="0"/>
              </a:spcAft>
              <a:defRPr/>
            </a:pPr>
            <a:r>
              <a:rPr lang="en-US" altLang="zh-CN" sz="4000" b="1" dirty="0">
                <a:solidFill>
                  <a:srgbClr val="0070C0"/>
                </a:solidFill>
                <a:latin typeface="Times New Roman" pitchFamily="18" charset="0"/>
                <a:ea typeface="华文隶书" panose="02010800040101010101" pitchFamily="2" charset="-122"/>
                <a:cs typeface="Times New Roman" pitchFamily="18" charset="0"/>
              </a:rPr>
              <a:t> Objectives</a:t>
            </a:r>
            <a:r>
              <a:rPr lang="en-US" altLang="zh-CN" sz="40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p>
        </p:txBody>
      </p:sp>
      <p:sp>
        <p:nvSpPr>
          <p:cNvPr id="6" name="TextBox 5"/>
          <p:cNvSpPr txBox="1">
            <a:spLocks noChangeArrowheads="1"/>
          </p:cNvSpPr>
          <p:nvPr/>
        </p:nvSpPr>
        <p:spPr bwMode="auto">
          <a:xfrm>
            <a:off x="357188" y="1571625"/>
            <a:ext cx="8318500" cy="461963"/>
          </a:xfrm>
          <a:prstGeom prst="rect">
            <a:avLst/>
          </a:prstGeom>
          <a:noFill/>
          <a:ln w="9525">
            <a:noFill/>
            <a:miter lim="800000"/>
            <a:headEnd/>
            <a:tailEnd/>
          </a:ln>
        </p:spPr>
        <p:txBody>
          <a:bodyPr>
            <a:spAutoFit/>
          </a:bodyPr>
          <a:lstStyle/>
          <a:p>
            <a:r>
              <a:rPr lang="en-US" altLang="zh-CN" sz="2400" b="1">
                <a:latin typeface="Times New Roman" pitchFamily="18" charset="0"/>
                <a:cs typeface="Times New Roman" pitchFamily="18" charset="0"/>
              </a:rPr>
              <a:t>1. To understand the main idea and the theme of the text</a:t>
            </a:r>
          </a:p>
        </p:txBody>
      </p:sp>
      <p:sp>
        <p:nvSpPr>
          <p:cNvPr id="7" name="TextBox 6"/>
          <p:cNvSpPr txBox="1">
            <a:spLocks noChangeArrowheads="1"/>
          </p:cNvSpPr>
          <p:nvPr/>
        </p:nvSpPr>
        <p:spPr bwMode="auto">
          <a:xfrm>
            <a:off x="357188" y="2500313"/>
            <a:ext cx="8961437" cy="461962"/>
          </a:xfrm>
          <a:prstGeom prst="rect">
            <a:avLst/>
          </a:prstGeom>
          <a:noFill/>
          <a:ln w="9525">
            <a:noFill/>
            <a:miter lim="800000"/>
            <a:headEnd/>
            <a:tailEnd/>
          </a:ln>
        </p:spPr>
        <p:txBody>
          <a:bodyPr>
            <a:spAutoFit/>
          </a:bodyPr>
          <a:lstStyle/>
          <a:p>
            <a:r>
              <a:rPr lang="en-US" altLang="zh-CN" sz="2400" b="1">
                <a:latin typeface="Times New Roman" pitchFamily="18" charset="0"/>
                <a:cs typeface="Times New Roman" pitchFamily="18" charset="0"/>
              </a:rPr>
              <a:t>2. To learn the key language expressions and grammatical points</a:t>
            </a:r>
          </a:p>
        </p:txBody>
      </p:sp>
      <p:sp>
        <p:nvSpPr>
          <p:cNvPr id="8" name="TextBox 7"/>
          <p:cNvSpPr txBox="1">
            <a:spLocks noChangeArrowheads="1"/>
          </p:cNvSpPr>
          <p:nvPr/>
        </p:nvSpPr>
        <p:spPr bwMode="auto">
          <a:xfrm>
            <a:off x="214313" y="3071813"/>
            <a:ext cx="7705725" cy="800100"/>
          </a:xfrm>
          <a:prstGeom prst="rect">
            <a:avLst/>
          </a:prstGeom>
          <a:noFill/>
          <a:ln w="9525">
            <a:noFill/>
            <a:miter lim="800000"/>
            <a:headEnd/>
            <a:tailEnd/>
          </a:ln>
        </p:spPr>
        <p:txBody>
          <a:bodyPr>
            <a:spAutoFit/>
          </a:bodyPr>
          <a:lstStyle/>
          <a:p>
            <a:endParaRPr lang="en-US" altLang="zh-CN" sz="2200" b="1">
              <a:latin typeface="Times New Roman" pitchFamily="18" charset="0"/>
              <a:cs typeface="Times New Roman" pitchFamily="18" charset="0"/>
            </a:endParaRPr>
          </a:p>
          <a:p>
            <a:r>
              <a:rPr lang="en-US" altLang="zh-CN" sz="2400" b="1">
                <a:latin typeface="Times New Roman" pitchFamily="18" charset="0"/>
                <a:cs typeface="Times New Roman" pitchFamily="18" charset="0"/>
              </a:rPr>
              <a:t>  3. To cultivate the critical thinking ability</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75" y="142875"/>
            <a:ext cx="7786688" cy="4000500"/>
          </a:xfrm>
          <a:prstGeom prst="rect">
            <a:avLst/>
          </a:prstGeom>
          <a:noFill/>
        </p:spPr>
        <p:txBody>
          <a:bodyPr lIns="0" tIns="0" rIns="0" bIns="0">
            <a:spAutoFit/>
          </a:bodyPr>
          <a:lstStyle/>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Task I</a:t>
            </a: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Text Appreciation</a:t>
            </a:r>
          </a:p>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endParaRPr lang="en-US" altLang="zh-CN" sz="3200" b="1" dirty="0">
              <a:latin typeface="华文隶书" panose="02010800040101010101" pitchFamily="2" charset="-122"/>
              <a:ea typeface="华文隶书" panose="02010800040101010101" pitchFamily="2" charset="-122"/>
            </a:endParaRP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a:t>
            </a:r>
            <a:r>
              <a:rPr lang="en-US" altLang="zh-CN" sz="3600" b="1" dirty="0">
                <a:latin typeface="华文隶书" panose="02010800040101010101" pitchFamily="2" charset="-122"/>
                <a:ea typeface="华文隶书" panose="02010800040101010101" pitchFamily="2" charset="-122"/>
              </a:rPr>
              <a:t>  </a:t>
            </a:r>
            <a:r>
              <a:rPr lang="en-US" altLang="zh-CN" sz="3200" b="1" dirty="0">
                <a:latin typeface="华文隶书" panose="02010800040101010101" pitchFamily="2" charset="-122"/>
                <a:ea typeface="华文隶书" panose="02010800040101010101" pitchFamily="2" charset="-122"/>
              </a:rPr>
              <a:t>1. Text analysis</a:t>
            </a: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a:t>
            </a: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2. Theme  analysis</a:t>
            </a: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a:t>
            </a:r>
          </a:p>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   3. Sentence understanding </a:t>
            </a:r>
          </a:p>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Box 1"/>
          <p:cNvSpPr txBox="1">
            <a:spLocks noChangeArrowheads="1"/>
          </p:cNvSpPr>
          <p:nvPr/>
        </p:nvSpPr>
        <p:spPr bwMode="auto">
          <a:xfrm>
            <a:off x="642938" y="214313"/>
            <a:ext cx="7858125" cy="609600"/>
          </a:xfrm>
          <a:prstGeom prst="rect">
            <a:avLst/>
          </a:prstGeom>
          <a:noFill/>
          <a:ln w="9525">
            <a:noFill/>
            <a:miter lim="800000"/>
            <a:headEnd/>
            <a:tailEnd/>
          </a:ln>
        </p:spPr>
        <p:txBody>
          <a:bodyPr lIns="0" tIns="0" rIns="0" bIns="0">
            <a:spAutoFit/>
          </a:bodyPr>
          <a:lstStyle/>
          <a:p>
            <a:r>
              <a:rPr lang="en-US" altLang="zh-CN" sz="4000" b="1">
                <a:latin typeface="华文隶书"/>
                <a:ea typeface="华文隶书"/>
                <a:cs typeface="华文隶书"/>
              </a:rPr>
              <a:t>1.Text Analysis</a:t>
            </a:r>
            <a:endParaRPr lang="en-US" altLang="zh-CN" sz="4000" b="1">
              <a:latin typeface="Times New Roman" pitchFamily="18" charset="0"/>
              <a:ea typeface="微软雅黑" pitchFamily="34" charset="-122"/>
              <a:cs typeface="Times New Roman" pitchFamily="18" charset="0"/>
            </a:endParaRPr>
          </a:p>
        </p:txBody>
      </p:sp>
      <p:sp>
        <p:nvSpPr>
          <p:cNvPr id="3" name="矩形 2"/>
          <p:cNvSpPr/>
          <p:nvPr/>
        </p:nvSpPr>
        <p:spPr>
          <a:xfrm>
            <a:off x="500063" y="357188"/>
            <a:ext cx="142875" cy="35718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214313" y="1744663"/>
            <a:ext cx="2357437" cy="1079500"/>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Before school</a:t>
            </a:r>
            <a:endParaRPr lang="zh-CN" altLang="en-US" sz="2800" b="1" dirty="0">
              <a:solidFill>
                <a:schemeClr val="tx1"/>
              </a:solidFill>
              <a:latin typeface="Times New Roman" pitchFamily="18" charset="0"/>
              <a:cs typeface="Times New Roman" pitchFamily="18" charset="0"/>
            </a:endParaRPr>
          </a:p>
        </p:txBody>
      </p:sp>
      <p:sp>
        <p:nvSpPr>
          <p:cNvPr id="12" name="矩形 11"/>
          <p:cNvSpPr/>
          <p:nvPr/>
        </p:nvSpPr>
        <p:spPr>
          <a:xfrm>
            <a:off x="3286125" y="1735138"/>
            <a:ext cx="2286000" cy="1081087"/>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At school</a:t>
            </a:r>
            <a:endParaRPr lang="zh-CN" altLang="en-US" sz="2800" b="1" dirty="0">
              <a:solidFill>
                <a:schemeClr val="tx1"/>
              </a:solidFill>
              <a:latin typeface="Times New Roman" pitchFamily="18" charset="0"/>
              <a:cs typeface="Times New Roman" pitchFamily="18" charset="0"/>
            </a:endParaRPr>
          </a:p>
        </p:txBody>
      </p:sp>
      <p:sp>
        <p:nvSpPr>
          <p:cNvPr id="13" name="矩形 12"/>
          <p:cNvSpPr/>
          <p:nvPr/>
        </p:nvSpPr>
        <p:spPr>
          <a:xfrm>
            <a:off x="6357938" y="1744663"/>
            <a:ext cx="2500312" cy="1079500"/>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After school</a:t>
            </a:r>
            <a:endParaRPr lang="zh-CN" altLang="en-US" sz="2800" b="1" dirty="0">
              <a:solidFill>
                <a:schemeClr val="tx1"/>
              </a:solidFill>
              <a:latin typeface="Times New Roman" pitchFamily="18" charset="0"/>
              <a:cs typeface="Times New Roman" pitchFamily="18" charset="0"/>
            </a:endParaRPr>
          </a:p>
        </p:txBody>
      </p:sp>
      <p:sp>
        <p:nvSpPr>
          <p:cNvPr id="7" name="右箭头 6"/>
          <p:cNvSpPr/>
          <p:nvPr/>
        </p:nvSpPr>
        <p:spPr>
          <a:xfrm>
            <a:off x="2786063" y="2214563"/>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右箭头 7"/>
          <p:cNvSpPr/>
          <p:nvPr/>
        </p:nvSpPr>
        <p:spPr>
          <a:xfrm>
            <a:off x="5857875" y="2214563"/>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1000"/>
                                        <p:tgtEl>
                                          <p:spTgt spid="7"/>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1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1000"/>
                                        <p:tgtEl>
                                          <p:spTgt spid="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Box 1"/>
          <p:cNvSpPr txBox="1">
            <a:spLocks noChangeArrowheads="1"/>
          </p:cNvSpPr>
          <p:nvPr/>
        </p:nvSpPr>
        <p:spPr bwMode="auto">
          <a:xfrm>
            <a:off x="642938" y="214313"/>
            <a:ext cx="7858125" cy="609600"/>
          </a:xfrm>
          <a:prstGeom prst="rect">
            <a:avLst/>
          </a:prstGeom>
          <a:noFill/>
          <a:ln w="9525">
            <a:noFill/>
            <a:miter lim="800000"/>
            <a:headEnd/>
            <a:tailEnd/>
          </a:ln>
        </p:spPr>
        <p:txBody>
          <a:bodyPr lIns="0" tIns="0" rIns="0" bIns="0">
            <a:spAutoFit/>
          </a:bodyPr>
          <a:lstStyle/>
          <a:p>
            <a:r>
              <a:rPr lang="en-US" altLang="zh-CN" sz="4000" b="1">
                <a:latin typeface="华文隶书"/>
                <a:ea typeface="华文隶书"/>
                <a:cs typeface="华文隶书"/>
              </a:rPr>
              <a:t>1.Text Analysis</a:t>
            </a:r>
            <a:endParaRPr lang="en-US" altLang="zh-CN" sz="4000" b="1">
              <a:latin typeface="Times New Roman" pitchFamily="18" charset="0"/>
              <a:ea typeface="微软雅黑" pitchFamily="34" charset="-122"/>
              <a:cs typeface="Times New Roman" pitchFamily="18" charset="0"/>
            </a:endParaRPr>
          </a:p>
        </p:txBody>
      </p:sp>
      <p:sp>
        <p:nvSpPr>
          <p:cNvPr id="3" name="矩形 2"/>
          <p:cNvSpPr/>
          <p:nvPr/>
        </p:nvSpPr>
        <p:spPr>
          <a:xfrm>
            <a:off x="500063" y="357188"/>
            <a:ext cx="142875" cy="35718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214313" y="1581150"/>
            <a:ext cx="2357437" cy="1276350"/>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Before school</a:t>
            </a:r>
            <a:endParaRPr lang="zh-CN" altLang="en-US" sz="2800" b="1" dirty="0">
              <a:solidFill>
                <a:schemeClr val="tx1"/>
              </a:solidFill>
              <a:latin typeface="Times New Roman" pitchFamily="18" charset="0"/>
              <a:cs typeface="Times New Roman" pitchFamily="18" charset="0"/>
            </a:endParaRPr>
          </a:p>
        </p:txBody>
      </p:sp>
      <p:sp>
        <p:nvSpPr>
          <p:cNvPr id="12" name="矩形 11"/>
          <p:cNvSpPr/>
          <p:nvPr/>
        </p:nvSpPr>
        <p:spPr>
          <a:xfrm>
            <a:off x="3000375" y="1571625"/>
            <a:ext cx="3000375" cy="1285875"/>
          </a:xfrm>
          <a:prstGeom prst="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ea typeface="微软雅黑" panose="020B0503020204020204" pitchFamily="34" charset="-122"/>
                <a:cs typeface="Times New Roman" pitchFamily="18" charset="0"/>
              </a:rPr>
              <a:t>The boy</a:t>
            </a:r>
            <a:r>
              <a:rPr lang="en-US" altLang="zh-CN" sz="2800" b="1" dirty="0">
                <a:solidFill>
                  <a:schemeClr val="tx1"/>
                </a:solidFill>
                <a:latin typeface="Times New Roman" pitchFamily="18" charset="0"/>
                <a:ea typeface="Verdana" panose="020B0604030504040204" pitchFamily="34" charset="0"/>
                <a:cs typeface="Times New Roman" pitchFamily="18" charset="0"/>
              </a:rPr>
              <a:t>’</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s</a:t>
            </a:r>
          </a:p>
          <a:p>
            <a:pPr algn="ctr" fontAlgn="auto">
              <a:spcBef>
                <a:spcPts val="0"/>
              </a:spcBef>
              <a:spcAft>
                <a:spcPts val="0"/>
              </a:spcAft>
              <a:defRPr/>
            </a:pPr>
            <a:r>
              <a:rPr lang="en-US" altLang="zh-CN" sz="2800" b="1" dirty="0">
                <a:solidFill>
                  <a:srgbClr val="FF0000"/>
                </a:solidFill>
                <a:latin typeface="Times New Roman" pitchFamily="18" charset="0"/>
                <a:ea typeface="微软雅黑" panose="020B0503020204020204" pitchFamily="34" charset="-122"/>
                <a:cs typeface="Times New Roman" pitchFamily="18" charset="0"/>
              </a:rPr>
              <a:t>misgivings</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 about</a:t>
            </a:r>
          </a:p>
          <a:p>
            <a:pPr algn="ctr" fontAlgn="auto">
              <a:spcBef>
                <a:spcPts val="0"/>
              </a:spcBef>
              <a:spcAft>
                <a:spcPts val="0"/>
              </a:spcAft>
              <a:defRPr/>
            </a:pPr>
            <a:r>
              <a:rPr lang="en-US" altLang="zh-CN" sz="2800" b="1" dirty="0">
                <a:solidFill>
                  <a:schemeClr val="tx1"/>
                </a:solidFill>
                <a:latin typeface="Times New Roman" pitchFamily="18" charset="0"/>
                <a:ea typeface="微软雅黑" panose="020B0503020204020204" pitchFamily="34" charset="-122"/>
                <a:cs typeface="Times New Roman" pitchFamily="18" charset="0"/>
              </a:rPr>
              <a:t>school</a:t>
            </a:r>
          </a:p>
        </p:txBody>
      </p:sp>
      <p:sp>
        <p:nvSpPr>
          <p:cNvPr id="13" name="矩形 12"/>
          <p:cNvSpPr/>
          <p:nvPr/>
        </p:nvSpPr>
        <p:spPr>
          <a:xfrm>
            <a:off x="6429375" y="1581150"/>
            <a:ext cx="2500313" cy="1276350"/>
          </a:xfrm>
          <a:prstGeom prst="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400" b="1" dirty="0">
                <a:solidFill>
                  <a:schemeClr val="tx1"/>
                </a:solidFill>
                <a:latin typeface="Times New Roman" pitchFamily="18" charset="0"/>
                <a:cs typeface="Times New Roman" pitchFamily="18" charset="0"/>
              </a:rPr>
              <a:t>Why?</a:t>
            </a:r>
            <a:endParaRPr lang="zh-CN" altLang="en-US" sz="2400" b="1" dirty="0">
              <a:solidFill>
                <a:schemeClr val="tx1"/>
              </a:solidFill>
              <a:latin typeface="Times New Roman" pitchFamily="18" charset="0"/>
              <a:cs typeface="Times New Roman" pitchFamily="18" charset="0"/>
            </a:endParaRPr>
          </a:p>
        </p:txBody>
      </p:sp>
      <p:sp>
        <p:nvSpPr>
          <p:cNvPr id="9" name="右箭头 8"/>
          <p:cNvSpPr/>
          <p:nvPr/>
        </p:nvSpPr>
        <p:spPr>
          <a:xfrm>
            <a:off x="2643188" y="2071688"/>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右箭头 9"/>
          <p:cNvSpPr/>
          <p:nvPr/>
        </p:nvSpPr>
        <p:spPr>
          <a:xfrm>
            <a:off x="6072188" y="2071688"/>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1000"/>
                                        <p:tgtEl>
                                          <p:spTgt spid="1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Box 1"/>
          <p:cNvSpPr txBox="1">
            <a:spLocks noChangeArrowheads="1"/>
          </p:cNvSpPr>
          <p:nvPr/>
        </p:nvSpPr>
        <p:spPr bwMode="auto">
          <a:xfrm>
            <a:off x="642938" y="214313"/>
            <a:ext cx="7858125" cy="609600"/>
          </a:xfrm>
          <a:prstGeom prst="rect">
            <a:avLst/>
          </a:prstGeom>
          <a:noFill/>
          <a:ln w="9525">
            <a:noFill/>
            <a:miter lim="800000"/>
            <a:headEnd/>
            <a:tailEnd/>
          </a:ln>
        </p:spPr>
        <p:txBody>
          <a:bodyPr lIns="0" tIns="0" rIns="0" bIns="0">
            <a:spAutoFit/>
          </a:bodyPr>
          <a:lstStyle/>
          <a:p>
            <a:r>
              <a:rPr lang="en-US" altLang="zh-CN" sz="4000" b="1">
                <a:latin typeface="华文隶书"/>
                <a:ea typeface="华文隶书"/>
                <a:cs typeface="华文隶书"/>
              </a:rPr>
              <a:t>1.Text Analysis</a:t>
            </a:r>
            <a:endParaRPr lang="en-US" altLang="zh-CN" sz="4000" b="1">
              <a:latin typeface="Times New Roman" pitchFamily="18" charset="0"/>
              <a:ea typeface="微软雅黑" pitchFamily="34" charset="-122"/>
              <a:cs typeface="Times New Roman" pitchFamily="18" charset="0"/>
            </a:endParaRPr>
          </a:p>
        </p:txBody>
      </p:sp>
      <p:sp>
        <p:nvSpPr>
          <p:cNvPr id="3" name="矩形 2"/>
          <p:cNvSpPr/>
          <p:nvPr/>
        </p:nvSpPr>
        <p:spPr>
          <a:xfrm>
            <a:off x="500063" y="357188"/>
            <a:ext cx="142875" cy="35718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214313" y="1830388"/>
            <a:ext cx="2500312" cy="1241425"/>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At school</a:t>
            </a:r>
            <a:endParaRPr lang="zh-CN" altLang="en-US" sz="2800" b="1" dirty="0">
              <a:solidFill>
                <a:schemeClr val="tx1"/>
              </a:solidFill>
              <a:latin typeface="Times New Roman" pitchFamily="18" charset="0"/>
              <a:cs typeface="Times New Roman" pitchFamily="18" charset="0"/>
            </a:endParaRPr>
          </a:p>
        </p:txBody>
      </p:sp>
      <p:sp>
        <p:nvSpPr>
          <p:cNvPr id="12" name="矩形 11"/>
          <p:cNvSpPr/>
          <p:nvPr/>
        </p:nvSpPr>
        <p:spPr>
          <a:xfrm>
            <a:off x="3286125" y="1822450"/>
            <a:ext cx="2571750" cy="1249363"/>
          </a:xfrm>
          <a:prstGeom prst="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ea typeface="微软雅黑" panose="020B0503020204020204" pitchFamily="34" charset="-122"/>
                <a:cs typeface="Times New Roman" pitchFamily="18" charset="0"/>
              </a:rPr>
              <a:t>The boy</a:t>
            </a:r>
            <a:r>
              <a:rPr lang="en-US" altLang="zh-CN" sz="2800" b="1" dirty="0">
                <a:solidFill>
                  <a:schemeClr val="tx1"/>
                </a:solidFill>
                <a:latin typeface="Times New Roman" pitchFamily="18" charset="0"/>
                <a:ea typeface="Verdana" panose="020B0604030504040204" pitchFamily="34" charset="0"/>
                <a:cs typeface="Times New Roman" pitchFamily="18" charset="0"/>
              </a:rPr>
              <a:t>’</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s life </a:t>
            </a:r>
            <a:r>
              <a:rPr lang="en-US" altLang="zh-CN" sz="2800" b="1" dirty="0">
                <a:solidFill>
                  <a:srgbClr val="FF0000"/>
                </a:solidFill>
                <a:latin typeface="Times New Roman" pitchFamily="18" charset="0"/>
                <a:ea typeface="微软雅黑" panose="020B0503020204020204" pitchFamily="34" charset="-122"/>
                <a:cs typeface="Times New Roman" pitchFamily="18" charset="0"/>
              </a:rPr>
              <a:t>experience</a:t>
            </a:r>
            <a:r>
              <a:rPr lang="en-US" altLang="zh-CN" sz="2800" b="1" dirty="0">
                <a:solidFill>
                  <a:schemeClr val="bg2"/>
                </a:solidFill>
                <a:latin typeface="Times New Roman" pitchFamily="18" charset="0"/>
                <a:ea typeface="微软雅黑" panose="020B0503020204020204" pitchFamily="34" charset="-122"/>
                <a:cs typeface="Times New Roman" pitchFamily="18" charset="0"/>
              </a:rPr>
              <a:t> </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at</a:t>
            </a:r>
            <a:r>
              <a:rPr lang="en-US" altLang="zh-CN" sz="2800" b="1" dirty="0">
                <a:solidFill>
                  <a:schemeClr val="bg2"/>
                </a:solidFill>
                <a:latin typeface="Times New Roman" pitchFamily="18" charset="0"/>
                <a:ea typeface="微软雅黑" panose="020B0503020204020204" pitchFamily="34" charset="-122"/>
                <a:cs typeface="Times New Roman" pitchFamily="18" charset="0"/>
              </a:rPr>
              <a:t> </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school</a:t>
            </a:r>
          </a:p>
        </p:txBody>
      </p:sp>
      <p:sp>
        <p:nvSpPr>
          <p:cNvPr id="13" name="矩形 12"/>
          <p:cNvSpPr/>
          <p:nvPr/>
        </p:nvSpPr>
        <p:spPr>
          <a:xfrm>
            <a:off x="6357938" y="1830388"/>
            <a:ext cx="2500312" cy="1241425"/>
          </a:xfrm>
          <a:prstGeom prst="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What?</a:t>
            </a:r>
            <a:endParaRPr lang="zh-CN" altLang="en-US" sz="2800" b="1" dirty="0">
              <a:solidFill>
                <a:schemeClr val="tx1"/>
              </a:solidFill>
              <a:latin typeface="Times New Roman" pitchFamily="18" charset="0"/>
              <a:cs typeface="Times New Roman" pitchFamily="18" charset="0"/>
            </a:endParaRPr>
          </a:p>
        </p:txBody>
      </p:sp>
      <p:sp>
        <p:nvSpPr>
          <p:cNvPr id="9" name="右箭头 8"/>
          <p:cNvSpPr/>
          <p:nvPr/>
        </p:nvSpPr>
        <p:spPr>
          <a:xfrm>
            <a:off x="2857500" y="2322513"/>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右箭头 9"/>
          <p:cNvSpPr/>
          <p:nvPr/>
        </p:nvSpPr>
        <p:spPr>
          <a:xfrm>
            <a:off x="5929313" y="2322513"/>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1000"/>
                                        <p:tgtEl>
                                          <p:spTgt spid="1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Box 1"/>
          <p:cNvSpPr txBox="1">
            <a:spLocks noChangeArrowheads="1"/>
          </p:cNvSpPr>
          <p:nvPr/>
        </p:nvSpPr>
        <p:spPr bwMode="auto">
          <a:xfrm>
            <a:off x="642938" y="214313"/>
            <a:ext cx="7858125" cy="609600"/>
          </a:xfrm>
          <a:prstGeom prst="rect">
            <a:avLst/>
          </a:prstGeom>
          <a:noFill/>
          <a:ln w="9525">
            <a:noFill/>
            <a:miter lim="800000"/>
            <a:headEnd/>
            <a:tailEnd/>
          </a:ln>
        </p:spPr>
        <p:txBody>
          <a:bodyPr lIns="0" tIns="0" rIns="0" bIns="0">
            <a:spAutoFit/>
          </a:bodyPr>
          <a:lstStyle/>
          <a:p>
            <a:r>
              <a:rPr lang="en-US" altLang="zh-CN" sz="4000" b="1">
                <a:latin typeface="华文隶书"/>
                <a:ea typeface="华文隶书"/>
                <a:cs typeface="华文隶书"/>
              </a:rPr>
              <a:t>1.Text Analysis</a:t>
            </a:r>
            <a:endParaRPr lang="en-US" altLang="zh-CN" sz="4000" b="1">
              <a:latin typeface="Times New Roman" pitchFamily="18" charset="0"/>
              <a:ea typeface="微软雅黑" pitchFamily="34" charset="-122"/>
              <a:cs typeface="Times New Roman" pitchFamily="18" charset="0"/>
            </a:endParaRPr>
          </a:p>
        </p:txBody>
      </p:sp>
      <p:sp>
        <p:nvSpPr>
          <p:cNvPr id="3" name="矩形 2"/>
          <p:cNvSpPr/>
          <p:nvPr/>
        </p:nvSpPr>
        <p:spPr>
          <a:xfrm>
            <a:off x="500063" y="357188"/>
            <a:ext cx="142875" cy="35718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214313" y="1570038"/>
            <a:ext cx="2428875" cy="1216025"/>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After school</a:t>
            </a:r>
            <a:endParaRPr lang="zh-CN" altLang="en-US" sz="2800" b="1" dirty="0">
              <a:solidFill>
                <a:schemeClr val="tx1"/>
              </a:solidFill>
              <a:latin typeface="Times New Roman" pitchFamily="18" charset="0"/>
              <a:cs typeface="Times New Roman" pitchFamily="18" charset="0"/>
            </a:endParaRPr>
          </a:p>
        </p:txBody>
      </p:sp>
      <p:sp>
        <p:nvSpPr>
          <p:cNvPr id="12" name="矩形 11"/>
          <p:cNvSpPr/>
          <p:nvPr/>
        </p:nvSpPr>
        <p:spPr>
          <a:xfrm>
            <a:off x="3143250" y="1562100"/>
            <a:ext cx="2786063" cy="1223963"/>
          </a:xfrm>
          <a:prstGeom prst="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ea typeface="微软雅黑" panose="020B0503020204020204" pitchFamily="34" charset="-122"/>
                <a:cs typeface="Times New Roman" pitchFamily="18" charset="0"/>
              </a:rPr>
              <a:t>The </a:t>
            </a:r>
            <a:r>
              <a:rPr lang="en-US" altLang="zh-CN" sz="2800" b="1" dirty="0">
                <a:solidFill>
                  <a:srgbClr val="FF0000"/>
                </a:solidFill>
                <a:latin typeface="Times New Roman" pitchFamily="18" charset="0"/>
                <a:ea typeface="微软雅黑" panose="020B0503020204020204" pitchFamily="34" charset="-122"/>
                <a:cs typeface="Times New Roman" pitchFamily="18" charset="0"/>
              </a:rPr>
              <a:t>changes </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found by the boy after school</a:t>
            </a:r>
          </a:p>
        </p:txBody>
      </p:sp>
      <p:sp>
        <p:nvSpPr>
          <p:cNvPr id="13" name="矩形 12"/>
          <p:cNvSpPr/>
          <p:nvPr/>
        </p:nvSpPr>
        <p:spPr>
          <a:xfrm>
            <a:off x="6357938" y="1570038"/>
            <a:ext cx="2500312" cy="1216025"/>
          </a:xfrm>
          <a:prstGeom prst="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How?</a:t>
            </a:r>
            <a:endParaRPr lang="zh-CN" altLang="en-US" sz="2800" b="1" dirty="0">
              <a:solidFill>
                <a:schemeClr val="tx1"/>
              </a:solidFill>
              <a:latin typeface="Times New Roman" pitchFamily="18" charset="0"/>
              <a:cs typeface="Times New Roman" pitchFamily="18" charset="0"/>
            </a:endParaRPr>
          </a:p>
        </p:txBody>
      </p:sp>
      <p:sp>
        <p:nvSpPr>
          <p:cNvPr id="9" name="右箭头 8"/>
          <p:cNvSpPr/>
          <p:nvPr/>
        </p:nvSpPr>
        <p:spPr>
          <a:xfrm>
            <a:off x="2714625" y="2062163"/>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右箭头 9"/>
          <p:cNvSpPr/>
          <p:nvPr/>
        </p:nvSpPr>
        <p:spPr>
          <a:xfrm>
            <a:off x="6000750" y="2071688"/>
            <a:ext cx="285750" cy="142875"/>
          </a:xfrm>
          <a:prstGeom prst="rightArrow">
            <a:avLst/>
          </a:prstGeom>
          <a:solidFill>
            <a:schemeClr val="accent2">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1000"/>
                                        <p:tgtEl>
                                          <p:spTgt spid="1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Box 1"/>
          <p:cNvSpPr txBox="1">
            <a:spLocks noChangeArrowheads="1"/>
          </p:cNvSpPr>
          <p:nvPr/>
        </p:nvSpPr>
        <p:spPr bwMode="auto">
          <a:xfrm>
            <a:off x="642938" y="214313"/>
            <a:ext cx="7858125" cy="609600"/>
          </a:xfrm>
          <a:prstGeom prst="rect">
            <a:avLst/>
          </a:prstGeom>
          <a:noFill/>
          <a:ln w="9525">
            <a:noFill/>
            <a:miter lim="800000"/>
            <a:headEnd/>
            <a:tailEnd/>
          </a:ln>
        </p:spPr>
        <p:txBody>
          <a:bodyPr lIns="0" tIns="0" rIns="0" bIns="0">
            <a:spAutoFit/>
          </a:bodyPr>
          <a:lstStyle/>
          <a:p>
            <a:r>
              <a:rPr lang="en-US" altLang="zh-CN" sz="4000" b="1">
                <a:latin typeface="华文隶书"/>
                <a:ea typeface="华文隶书"/>
                <a:cs typeface="华文隶书"/>
              </a:rPr>
              <a:t>1.Text Analysis</a:t>
            </a:r>
            <a:endParaRPr lang="en-US" altLang="zh-CN" sz="4000" b="1">
              <a:latin typeface="Times New Roman" pitchFamily="18" charset="0"/>
              <a:ea typeface="微软雅黑" pitchFamily="34" charset="-122"/>
              <a:cs typeface="Times New Roman" pitchFamily="18" charset="0"/>
            </a:endParaRPr>
          </a:p>
        </p:txBody>
      </p:sp>
      <p:sp>
        <p:nvSpPr>
          <p:cNvPr id="3" name="任意多边形 2"/>
          <p:cNvSpPr/>
          <p:nvPr/>
        </p:nvSpPr>
        <p:spPr>
          <a:xfrm>
            <a:off x="500063" y="357188"/>
            <a:ext cx="142875" cy="357187"/>
          </a:xfrm>
          <a:custGeom>
            <a:avLst/>
            <a:gdLst>
              <a:gd name="connsiteX0" fmla="*/ 0 w 142876"/>
              <a:gd name="connsiteY0" fmla="*/ 0 h 357190"/>
              <a:gd name="connsiteX1" fmla="*/ 142876 w 142876"/>
              <a:gd name="connsiteY1" fmla="*/ 0 h 357190"/>
              <a:gd name="connsiteX2" fmla="*/ 142876 w 142876"/>
              <a:gd name="connsiteY2" fmla="*/ 357190 h 357190"/>
              <a:gd name="connsiteX3" fmla="*/ 0 w 142876"/>
              <a:gd name="connsiteY3" fmla="*/ 357190 h 357190"/>
              <a:gd name="connsiteX4" fmla="*/ 0 w 142876"/>
              <a:gd name="connsiteY4" fmla="*/ 0 h 357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76" h="357190">
                <a:moveTo>
                  <a:pt x="0" y="0"/>
                </a:moveTo>
                <a:lnTo>
                  <a:pt x="142876" y="0"/>
                </a:lnTo>
                <a:lnTo>
                  <a:pt x="142876" y="357190"/>
                </a:lnTo>
                <a:lnTo>
                  <a:pt x="0" y="357190"/>
                </a:lnTo>
                <a:lnTo>
                  <a:pt x="0" y="0"/>
                </a:lnTo>
                <a:close/>
              </a:path>
            </a:pathLst>
          </a:cu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214313" y="1277938"/>
            <a:ext cx="2357437" cy="1079500"/>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Before school</a:t>
            </a:r>
            <a:endParaRPr lang="zh-CN" altLang="en-US" sz="2800" b="1" dirty="0">
              <a:solidFill>
                <a:schemeClr val="tx1"/>
              </a:solidFill>
              <a:latin typeface="Times New Roman" pitchFamily="18" charset="0"/>
              <a:cs typeface="Times New Roman" pitchFamily="18" charset="0"/>
            </a:endParaRPr>
          </a:p>
        </p:txBody>
      </p:sp>
      <p:sp>
        <p:nvSpPr>
          <p:cNvPr id="12" name="矩形 11"/>
          <p:cNvSpPr/>
          <p:nvPr/>
        </p:nvSpPr>
        <p:spPr>
          <a:xfrm>
            <a:off x="214313" y="2563813"/>
            <a:ext cx="2357437" cy="1079500"/>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At school</a:t>
            </a:r>
            <a:endParaRPr lang="zh-CN" altLang="en-US" sz="2800" b="1" dirty="0">
              <a:solidFill>
                <a:schemeClr val="tx1"/>
              </a:solidFill>
              <a:latin typeface="Times New Roman" pitchFamily="18" charset="0"/>
              <a:cs typeface="Times New Roman" pitchFamily="18" charset="0"/>
            </a:endParaRPr>
          </a:p>
        </p:txBody>
      </p:sp>
      <p:sp>
        <p:nvSpPr>
          <p:cNvPr id="13" name="矩形 12"/>
          <p:cNvSpPr/>
          <p:nvPr/>
        </p:nvSpPr>
        <p:spPr>
          <a:xfrm>
            <a:off x="230188" y="3857625"/>
            <a:ext cx="2341562" cy="1079500"/>
          </a:xfrm>
          <a:prstGeom prst="rect">
            <a:avLst/>
          </a:prstGeom>
          <a:solidFill>
            <a:schemeClr val="bg1"/>
          </a:solid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altLang="zh-CN" sz="2800" b="1" dirty="0">
                <a:solidFill>
                  <a:schemeClr val="tx1"/>
                </a:solidFill>
                <a:latin typeface="Times New Roman" pitchFamily="18" charset="0"/>
                <a:cs typeface="Times New Roman" pitchFamily="18" charset="0"/>
              </a:rPr>
              <a:t>After school</a:t>
            </a:r>
            <a:endParaRPr lang="zh-CN" altLang="en-US" sz="2800" b="1" dirty="0">
              <a:solidFill>
                <a:schemeClr val="tx1"/>
              </a:solidFill>
              <a:latin typeface="Times New Roman" pitchFamily="18" charset="0"/>
              <a:cs typeface="Times New Roman" pitchFamily="18" charset="0"/>
            </a:endParaRPr>
          </a:p>
        </p:txBody>
      </p:sp>
      <p:sp>
        <p:nvSpPr>
          <p:cNvPr id="9" name="右大括号 8"/>
          <p:cNvSpPr/>
          <p:nvPr/>
        </p:nvSpPr>
        <p:spPr>
          <a:xfrm>
            <a:off x="2571750" y="1571625"/>
            <a:ext cx="677863" cy="3214688"/>
          </a:xfrm>
          <a:prstGeom prst="rightBrace">
            <a:avLst/>
          </a:prstGeom>
          <a:ln w="19050" cmpd="sng">
            <a:solidFill>
              <a:srgbClr val="0070C0"/>
            </a:solidFill>
            <a:prstDash val="solid"/>
          </a:ln>
        </p:spPr>
        <p:style>
          <a:lnRef idx="1">
            <a:schemeClr val="accent1"/>
          </a:lnRef>
          <a:fillRef idx="0">
            <a:schemeClr val="accent1"/>
          </a:fillRef>
          <a:effectRef idx="0">
            <a:schemeClr val="accent1"/>
          </a:effectRef>
          <a:fontRef idx="minor">
            <a:schemeClr val="tx1"/>
          </a:fontRef>
        </p:style>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spcBef>
                <a:spcPts val="0"/>
              </a:spcBef>
              <a:spcAft>
                <a:spcPts val="0"/>
              </a:spcAft>
              <a:defRPr/>
            </a:pPr>
            <a:endParaRPr lang="zh-CN" altLang="en-US"/>
          </a:p>
        </p:txBody>
      </p:sp>
      <p:sp>
        <p:nvSpPr>
          <p:cNvPr id="10" name="圆角矩形 9"/>
          <p:cNvSpPr/>
          <p:nvPr/>
        </p:nvSpPr>
        <p:spPr>
          <a:xfrm>
            <a:off x="3143250" y="2071688"/>
            <a:ext cx="5572125" cy="2143125"/>
          </a:xfrm>
          <a:prstGeom prst="roundRect">
            <a:avLst/>
          </a:prstGeom>
          <a:solidFill>
            <a:schemeClr val="bg1"/>
          </a:solid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r>
              <a:rPr lang="en-US" altLang="zh-CN" sz="2800" b="1" dirty="0">
                <a:solidFill>
                  <a:schemeClr val="tx1"/>
                </a:solidFill>
                <a:latin typeface="Times New Roman" pitchFamily="18" charset="0"/>
                <a:ea typeface="微软雅黑" panose="020B0503020204020204" pitchFamily="34" charset="-122"/>
                <a:cs typeface="Times New Roman" pitchFamily="18" charset="0"/>
              </a:rPr>
              <a:t>It is about the boy</a:t>
            </a:r>
            <a:r>
              <a:rPr lang="en-US" altLang="zh-CN" sz="2800" b="1" dirty="0">
                <a:solidFill>
                  <a:schemeClr val="tx1"/>
                </a:solidFill>
                <a:latin typeface="Times New Roman" pitchFamily="18" charset="0"/>
                <a:ea typeface="Verdana" panose="020B0604030504040204" pitchFamily="34" charset="0"/>
                <a:cs typeface="Times New Roman" pitchFamily="18" charset="0"/>
              </a:rPr>
              <a:t>’</a:t>
            </a:r>
            <a:r>
              <a:rPr lang="en-US" altLang="zh-CN" sz="2800" b="1" dirty="0">
                <a:solidFill>
                  <a:schemeClr val="tx1"/>
                </a:solidFill>
                <a:latin typeface="Times New Roman" pitchFamily="18" charset="0"/>
                <a:ea typeface="微软雅黑" panose="020B0503020204020204" pitchFamily="34" charset="-122"/>
                <a:cs typeface="Times New Roman" pitchFamily="18" charset="0"/>
              </a:rPr>
              <a:t>s experience of his first day at school. </a:t>
            </a:r>
            <a:endParaRPr lang="zh-CN" altLang="en-US" sz="2800" b="1" dirty="0">
              <a:solidFill>
                <a:schemeClr val="tx1"/>
              </a:solidFill>
              <a:latin typeface="Times New Roman" pitchFamily="18" charset="0"/>
              <a:ea typeface="微软雅黑" panose="020B0503020204020204" pitchFamily="34" charset="-122"/>
              <a:cs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extBox 1"/>
          <p:cNvSpPr txBox="1">
            <a:spLocks noChangeArrowheads="1"/>
          </p:cNvSpPr>
          <p:nvPr/>
        </p:nvSpPr>
        <p:spPr bwMode="auto">
          <a:xfrm>
            <a:off x="642938" y="214313"/>
            <a:ext cx="4643437" cy="549275"/>
          </a:xfrm>
          <a:prstGeom prst="rect">
            <a:avLst/>
          </a:prstGeom>
          <a:noFill/>
          <a:ln w="9525">
            <a:noFill/>
            <a:miter lim="800000"/>
            <a:headEnd/>
            <a:tailEnd/>
          </a:ln>
        </p:spPr>
        <p:txBody>
          <a:bodyPr lIns="0" tIns="0" rIns="0" bIns="0">
            <a:spAutoFit/>
          </a:bodyPr>
          <a:lstStyle/>
          <a:p>
            <a:r>
              <a:rPr lang="en-US" altLang="zh-CN" sz="3600" b="1">
                <a:latin typeface="华文隶书"/>
                <a:ea typeface="华文隶书"/>
                <a:cs typeface="Times New Roman" pitchFamily="18" charset="0"/>
              </a:rPr>
              <a:t>2.Theme Analysis</a:t>
            </a:r>
          </a:p>
        </p:txBody>
      </p:sp>
      <p:sp>
        <p:nvSpPr>
          <p:cNvPr id="3" name="矩形 2"/>
          <p:cNvSpPr/>
          <p:nvPr/>
        </p:nvSpPr>
        <p:spPr>
          <a:xfrm>
            <a:off x="428625" y="285750"/>
            <a:ext cx="139700" cy="363538"/>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矩形 3"/>
          <p:cNvSpPr/>
          <p:nvPr/>
        </p:nvSpPr>
        <p:spPr>
          <a:xfrm>
            <a:off x="971550" y="1131888"/>
            <a:ext cx="1620838" cy="44926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600" b="1" dirty="0">
                <a:solidFill>
                  <a:schemeClr val="bg2"/>
                </a:solidFill>
                <a:latin typeface="微软雅黑" panose="020B0503020204020204" pitchFamily="34" charset="-122"/>
                <a:ea typeface="微软雅黑" panose="020B0503020204020204" pitchFamily="34" charset="-122"/>
              </a:rPr>
              <a:t>BRAINSTORM:</a:t>
            </a: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5" name="TextBox 4"/>
          <p:cNvSpPr txBox="1">
            <a:spLocks noChangeArrowheads="1"/>
          </p:cNvSpPr>
          <p:nvPr/>
        </p:nvSpPr>
        <p:spPr bwMode="auto">
          <a:xfrm>
            <a:off x="2695575" y="1185863"/>
            <a:ext cx="2917825" cy="430212"/>
          </a:xfrm>
          <a:prstGeom prst="rect">
            <a:avLst/>
          </a:prstGeom>
          <a:noFill/>
          <a:ln w="9525">
            <a:noFill/>
            <a:miter lim="800000"/>
            <a:headEnd/>
            <a:tailEnd/>
          </a:ln>
        </p:spPr>
        <p:txBody>
          <a:bodyPr lIns="0" tIns="0" rIns="0" bIns="0">
            <a:spAutoFit/>
          </a:bodyPr>
          <a:lstStyle/>
          <a:p>
            <a:r>
              <a:rPr lang="en-US" altLang="zh-CN" sz="2800" b="1">
                <a:latin typeface="Times New Roman" pitchFamily="18" charset="0"/>
                <a:ea typeface="微软雅黑" pitchFamily="34" charset="-122"/>
                <a:cs typeface="Times New Roman" pitchFamily="18" charset="0"/>
              </a:rPr>
              <a:t>What is the theme?</a:t>
            </a:r>
          </a:p>
        </p:txBody>
      </p:sp>
      <p:sp>
        <p:nvSpPr>
          <p:cNvPr id="6" name="TextBox 5"/>
          <p:cNvSpPr txBox="1">
            <a:spLocks noChangeArrowheads="1"/>
          </p:cNvSpPr>
          <p:nvPr/>
        </p:nvSpPr>
        <p:spPr bwMode="auto">
          <a:xfrm>
            <a:off x="1000125" y="2066925"/>
            <a:ext cx="8001000" cy="461963"/>
          </a:xfrm>
          <a:prstGeom prst="rect">
            <a:avLst/>
          </a:prstGeom>
          <a:noFill/>
          <a:ln w="9525">
            <a:noFill/>
            <a:miter lim="800000"/>
            <a:headEnd/>
            <a:tailEnd/>
          </a:ln>
        </p:spPr>
        <p:txBody>
          <a:bodyPr>
            <a:spAutoFit/>
          </a:bodyPr>
          <a:lstStyle/>
          <a:p>
            <a:r>
              <a:rPr lang="en-US" altLang="zh-CN" sz="2400" b="1">
                <a:latin typeface="Times New Roman" pitchFamily="18" charset="0"/>
                <a:ea typeface="华文隶书"/>
                <a:cs typeface="Times New Roman" pitchFamily="18" charset="0"/>
              </a:rPr>
              <a:t>School can change a person</a:t>
            </a:r>
            <a:r>
              <a:rPr lang="en-US" altLang="zh-CN" sz="2400" b="1">
                <a:latin typeface="Times New Roman" pitchFamily="18" charset="0"/>
                <a:ea typeface="Verdana" pitchFamily="34" charset="0"/>
                <a:cs typeface="Times New Roman" pitchFamily="18" charset="0"/>
              </a:rPr>
              <a:t>’</a:t>
            </a:r>
            <a:r>
              <a:rPr lang="en-US" altLang="zh-CN" sz="2400" b="1">
                <a:latin typeface="Times New Roman" pitchFamily="18" charset="0"/>
                <a:ea typeface="华文隶书"/>
                <a:cs typeface="Times New Roman" pitchFamily="18" charset="0"/>
              </a:rPr>
              <a:t>s view on the world.</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extBox 1"/>
          <p:cNvSpPr txBox="1">
            <a:spLocks noChangeArrowheads="1"/>
          </p:cNvSpPr>
          <p:nvPr/>
        </p:nvSpPr>
        <p:spPr bwMode="auto">
          <a:xfrm>
            <a:off x="593725" y="142875"/>
            <a:ext cx="5978525" cy="549275"/>
          </a:xfrm>
          <a:prstGeom prst="rect">
            <a:avLst/>
          </a:prstGeom>
          <a:noFill/>
          <a:ln w="9525">
            <a:noFill/>
            <a:miter lim="800000"/>
            <a:headEnd/>
            <a:tailEnd/>
          </a:ln>
        </p:spPr>
        <p:txBody>
          <a:bodyPr lIns="0" tIns="0" rIns="0" bIns="0">
            <a:spAutoFit/>
          </a:bodyPr>
          <a:lstStyle/>
          <a:p>
            <a:r>
              <a:rPr lang="en-US" altLang="zh-CN" sz="3600" b="1">
                <a:latin typeface="华文隶书"/>
                <a:ea typeface="华文隶书"/>
                <a:cs typeface="Times New Roman" pitchFamily="18" charset="0"/>
              </a:rPr>
              <a:t>3. Sentence Understanding</a:t>
            </a:r>
          </a:p>
        </p:txBody>
      </p:sp>
      <p:sp>
        <p:nvSpPr>
          <p:cNvPr id="4" name="TextBox 3"/>
          <p:cNvSpPr txBox="1">
            <a:spLocks noChangeArrowheads="1"/>
          </p:cNvSpPr>
          <p:nvPr/>
        </p:nvSpPr>
        <p:spPr bwMode="auto">
          <a:xfrm>
            <a:off x="942975" y="1144588"/>
            <a:ext cx="7777163" cy="862012"/>
          </a:xfrm>
          <a:prstGeom prst="rect">
            <a:avLst/>
          </a:prstGeom>
          <a:noFill/>
          <a:ln w="9525">
            <a:noFill/>
            <a:miter lim="800000"/>
            <a:headEnd/>
            <a:tailEnd/>
          </a:ln>
        </p:spPr>
        <p:txBody>
          <a:bodyPr lIns="0" tIns="0" rIns="0" bIns="0">
            <a:spAutoFit/>
          </a:bodyPr>
          <a:lstStyle/>
          <a:p>
            <a:r>
              <a:rPr lang="en-US" altLang="zh-CN" sz="2800">
                <a:latin typeface="宋体" charset="-122"/>
                <a:cs typeface="Times New Roman" pitchFamily="18" charset="0"/>
              </a:rPr>
              <a:t>1)</a:t>
            </a:r>
            <a:r>
              <a:rPr lang="en-US" altLang="zh-CN" sz="2800">
                <a:latin typeface="Times New Roman" pitchFamily="18" charset="0"/>
                <a:ea typeface="微软雅黑" pitchFamily="34" charset="-122"/>
                <a:cs typeface="Times New Roman" pitchFamily="18" charset="0"/>
              </a:rPr>
              <a:t>I walked alongside my father,                    his right  hand. (para.1)</a:t>
            </a:r>
            <a:endParaRPr lang="zh-CN" altLang="en-US" sz="2800">
              <a:latin typeface="Times New Roman" pitchFamily="18" charset="0"/>
              <a:ea typeface="微软雅黑" pitchFamily="34" charset="-122"/>
              <a:cs typeface="Times New Roman" pitchFamily="18" charset="0"/>
            </a:endParaRPr>
          </a:p>
        </p:txBody>
      </p:sp>
      <p:sp>
        <p:nvSpPr>
          <p:cNvPr id="9" name="TextBox 8"/>
          <p:cNvSpPr txBox="1"/>
          <p:nvPr/>
        </p:nvSpPr>
        <p:spPr>
          <a:xfrm>
            <a:off x="4500563" y="2117725"/>
            <a:ext cx="4071937" cy="811213"/>
          </a:xfrm>
          <a:prstGeom prst="rect">
            <a:avLst/>
          </a:prstGeom>
          <a:noFill/>
          <a:ln w="31750">
            <a:solidFill>
              <a:srgbClr val="00B0F0"/>
            </a:solidFill>
            <a:prstDash val="sysDash"/>
          </a:ln>
        </p:spPr>
        <p:txBody>
          <a:bodyPr>
            <a:spAutoFit/>
          </a:bodyPr>
          <a:lstStyle/>
          <a:p>
            <a:pPr algn="ctr" fontAlgn="auto">
              <a:spcBef>
                <a:spcPts val="0"/>
              </a:spcBef>
              <a:spcAft>
                <a:spcPts val="0"/>
              </a:spcAft>
              <a:defRPr/>
            </a:pPr>
            <a:endParaRPr lang="en-US" altLang="zh-CN" sz="2200" b="1" dirty="0">
              <a:solidFill>
                <a:schemeClr val="tx1">
                  <a:lumMod val="65000"/>
                  <a:lumOff val="3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fontAlgn="auto">
              <a:spcBef>
                <a:spcPts val="0"/>
              </a:spcBef>
              <a:spcAft>
                <a:spcPts val="0"/>
              </a:spcAft>
              <a:defRPr/>
            </a:pPr>
            <a:endParaRPr lang="en-US" altLang="zh-CN" sz="2200" b="1" dirty="0">
              <a:solidFill>
                <a:schemeClr val="tx1">
                  <a:lumMod val="65000"/>
                  <a:lumOff val="3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TextBox 10"/>
          <p:cNvSpPr txBox="1">
            <a:spLocks noChangeArrowheads="1"/>
          </p:cNvSpPr>
          <p:nvPr/>
        </p:nvSpPr>
        <p:spPr bwMode="auto">
          <a:xfrm>
            <a:off x="4714875" y="2071688"/>
            <a:ext cx="3786188" cy="830262"/>
          </a:xfrm>
          <a:prstGeom prst="rect">
            <a:avLst/>
          </a:prstGeom>
          <a:noFill/>
          <a:ln w="9525">
            <a:noFill/>
            <a:miter lim="800000"/>
            <a:headEnd/>
            <a:tailEnd/>
          </a:ln>
        </p:spPr>
        <p:txBody>
          <a:bodyPr>
            <a:spAutoFit/>
          </a:bodyPr>
          <a:lstStyle/>
          <a:p>
            <a:pPr algn="ctr"/>
            <a:r>
              <a:rPr lang="en-US" altLang="zh-CN" sz="2400">
                <a:latin typeface="Times New Roman" pitchFamily="18" charset="0"/>
                <a:ea typeface="微软雅黑" pitchFamily="34" charset="-122"/>
                <a:cs typeface="Times New Roman" pitchFamily="18" charset="0"/>
              </a:rPr>
              <a:t>present participle as </a:t>
            </a:r>
          </a:p>
          <a:p>
            <a:pPr algn="ctr"/>
            <a:r>
              <a:rPr lang="en-US" altLang="zh-CN" sz="2400">
                <a:latin typeface="Times New Roman" pitchFamily="18" charset="0"/>
                <a:ea typeface="微软雅黑" pitchFamily="34" charset="-122"/>
                <a:cs typeface="Times New Roman" pitchFamily="18" charset="0"/>
              </a:rPr>
              <a:t>accompanying adverbial</a:t>
            </a:r>
          </a:p>
        </p:txBody>
      </p:sp>
      <p:sp>
        <p:nvSpPr>
          <p:cNvPr id="10" name="矩形 9"/>
          <p:cNvSpPr/>
          <p:nvPr/>
        </p:nvSpPr>
        <p:spPr>
          <a:xfrm>
            <a:off x="428625" y="214313"/>
            <a:ext cx="139700" cy="36353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23" name="直接箭头连接符 22"/>
          <p:cNvCxnSpPr/>
          <p:nvPr/>
        </p:nvCxnSpPr>
        <p:spPr>
          <a:xfrm rot="5400000">
            <a:off x="6501606" y="1829594"/>
            <a:ext cx="428625" cy="1588"/>
          </a:xfrm>
          <a:prstGeom prst="straightConnector1">
            <a:avLst/>
          </a:prstGeom>
          <a:ln w="38100" cmpd="sng">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矩形 13"/>
          <p:cNvSpPr>
            <a:spLocks noChangeArrowheads="1"/>
          </p:cNvSpPr>
          <p:nvPr/>
        </p:nvSpPr>
        <p:spPr bwMode="auto">
          <a:xfrm>
            <a:off x="5572125" y="1119188"/>
            <a:ext cx="1643063" cy="523875"/>
          </a:xfrm>
          <a:prstGeom prst="rect">
            <a:avLst/>
          </a:prstGeom>
          <a:noFill/>
          <a:ln w="19050">
            <a:solidFill>
              <a:srgbClr val="00B0F0"/>
            </a:solidFill>
            <a:prstDash val="sysDash"/>
            <a:miter lim="800000"/>
            <a:headEnd/>
            <a:tailEnd/>
          </a:ln>
        </p:spPr>
        <p:txBody>
          <a:bodyPr>
            <a:spAutoFit/>
          </a:bodyPr>
          <a:lstStyle/>
          <a:p>
            <a:r>
              <a:rPr lang="en-US" altLang="zh-CN" sz="2800" b="1">
                <a:latin typeface="Times New Roman" pitchFamily="18" charset="0"/>
                <a:ea typeface="微软雅黑" pitchFamily="34" charset="-122"/>
                <a:cs typeface="Times New Roman" pitchFamily="18" charset="0"/>
              </a:rPr>
              <a:t>clutching </a:t>
            </a:r>
            <a:endParaRPr lang="zh-CN" altLang="en-US" sz="2800">
              <a:latin typeface="Calibri" pitchFamily="34" charset="0"/>
              <a:ea typeface="微软雅黑" pitchFamily="34" charset="-122"/>
              <a:cs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1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1000"/>
                                        <p:tgtEl>
                                          <p:spTgt spid="23"/>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1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Effect transition="in" filter="wipe(left)">
                                      <p:cBhvr>
                                        <p:cTn id="25" dur="1000"/>
                                        <p:tgtEl>
                                          <p:spTgt spid="11">
                                            <p:txEl>
                                              <p:pRg st="0" end="0"/>
                                            </p:txEl>
                                          </p:spTgt>
                                        </p:tgtEl>
                                      </p:cBhvr>
                                    </p:animEffect>
                                  </p:childTnLst>
                                </p:cTn>
                              </p:par>
                              <p:par>
                                <p:cTn id="26" presetID="22" presetClass="entr" presetSubtype="8" fill="hold" nodeType="withEffect">
                                  <p:stCondLst>
                                    <p:cond delay="0"/>
                                  </p:stCondLst>
                                  <p:childTnLst>
                                    <p:set>
                                      <p:cBhvr>
                                        <p:cTn id="27" dur="1" fill="hold">
                                          <p:stCondLst>
                                            <p:cond delay="0"/>
                                          </p:stCondLst>
                                        </p:cTn>
                                        <p:tgtEl>
                                          <p:spTgt spid="11">
                                            <p:txEl>
                                              <p:pRg st="1" end="1"/>
                                            </p:txEl>
                                          </p:spTgt>
                                        </p:tgtEl>
                                        <p:attrNameLst>
                                          <p:attrName>style.visibility</p:attrName>
                                        </p:attrNameLst>
                                      </p:cBhvr>
                                      <p:to>
                                        <p:strVal val="visible"/>
                                      </p:to>
                                    </p:set>
                                    <p:animEffect transition="in" filter="wipe(left)">
                                      <p:cBhvr>
                                        <p:cTn id="28" dur="1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550" y="1131888"/>
            <a:ext cx="7345363" cy="2216150"/>
          </a:xfrm>
          <a:prstGeom prst="rect">
            <a:avLst/>
          </a:prstGeom>
          <a:noFill/>
        </p:spPr>
        <p:txBody>
          <a:bodyPr lIns="0" tIns="0" rIns="0" bIns="0">
            <a:spAutoFit/>
          </a:bodyPr>
          <a:lstStyle/>
          <a:p>
            <a:pPr fontAlgn="auto">
              <a:lnSpc>
                <a:spcPct val="150000"/>
              </a:lnSpc>
              <a:spcBef>
                <a:spcPts val="0"/>
              </a:spcBef>
              <a:spcAft>
                <a:spcPts val="0"/>
              </a:spcAft>
              <a:defRPr/>
            </a:pPr>
            <a:r>
              <a:rPr lang="en-US" altLang="zh-CN" sz="2400" b="1" dirty="0">
                <a:latin typeface="Times New Roman" pitchFamily="18" charset="0"/>
                <a:ea typeface="微软雅黑" panose="020B0503020204020204" pitchFamily="34" charset="-122"/>
                <a:cs typeface="Times New Roman" pitchFamily="18" charset="0"/>
              </a:rPr>
              <a:t>2) The time for changing one’s mind was over and gone and there was no question of ever returning to the paradise of home.</a:t>
            </a:r>
            <a:r>
              <a:rPr lang="en-US" altLang="zh-CN" sz="2400" b="1" dirty="0">
                <a:solidFill>
                  <a:schemeClr val="tx1">
                    <a:lumMod val="65000"/>
                    <a:lumOff val="35000"/>
                  </a:schemeClr>
                </a:solidFill>
                <a:latin typeface="Times New Roman" pitchFamily="18" charset="0"/>
                <a:ea typeface="微软雅黑" panose="020B0503020204020204" pitchFamily="34" charset="-122"/>
                <a:cs typeface="Times New Roman" pitchFamily="18" charset="0"/>
              </a:rPr>
              <a:t> </a:t>
            </a:r>
            <a:r>
              <a:rPr lang="en-US" altLang="zh-CN" sz="2400" b="1" dirty="0">
                <a:solidFill>
                  <a:srgbClr val="FF0000"/>
                </a:solidFill>
                <a:latin typeface="Times New Roman" pitchFamily="18" charset="0"/>
                <a:ea typeface="微软雅黑" panose="020B0503020204020204" pitchFamily="34" charset="-122"/>
                <a:cs typeface="Times New Roman" pitchFamily="18" charset="0"/>
              </a:rPr>
              <a:t>Nothing lay ahead of us but </a:t>
            </a:r>
            <a:r>
              <a:rPr lang="en-US" altLang="zh-CN" sz="2400" b="1" dirty="0">
                <a:solidFill>
                  <a:srgbClr val="0070C0"/>
                </a:solidFill>
                <a:latin typeface="Times New Roman" pitchFamily="18" charset="0"/>
                <a:ea typeface="微软雅黑" panose="020B0503020204020204" pitchFamily="34" charset="-122"/>
                <a:cs typeface="Times New Roman" pitchFamily="18" charset="0"/>
              </a:rPr>
              <a:t>exertion, struggle and perseverance</a:t>
            </a:r>
            <a:r>
              <a:rPr lang="en-US" altLang="zh-CN" sz="2400" b="1" dirty="0">
                <a:latin typeface="Times New Roman" pitchFamily="18" charset="0"/>
                <a:ea typeface="微软雅黑" panose="020B0503020204020204" pitchFamily="34" charset="-122"/>
                <a:cs typeface="Times New Roman" pitchFamily="18" charset="0"/>
              </a:rPr>
              <a:t>.(para.15)</a:t>
            </a:r>
            <a:endParaRPr lang="zh-CN" altLang="en-US" sz="2400" b="1" dirty="0">
              <a:latin typeface="Times New Roman" pitchFamily="18" charset="0"/>
              <a:ea typeface="微软雅黑" panose="020B0503020204020204" pitchFamily="34" charset="-122"/>
              <a:cs typeface="Times New Roman" pitchFamily="18" charset="0"/>
            </a:endParaRPr>
          </a:p>
        </p:txBody>
      </p:sp>
      <p:sp>
        <p:nvSpPr>
          <p:cNvPr id="47106" name="TextBox 2"/>
          <p:cNvSpPr txBox="1">
            <a:spLocks noChangeArrowheads="1"/>
          </p:cNvSpPr>
          <p:nvPr/>
        </p:nvSpPr>
        <p:spPr bwMode="auto">
          <a:xfrm>
            <a:off x="593725" y="422275"/>
            <a:ext cx="7723188" cy="549275"/>
          </a:xfrm>
          <a:prstGeom prst="rect">
            <a:avLst/>
          </a:prstGeom>
          <a:noFill/>
          <a:ln w="9525">
            <a:noFill/>
            <a:miter lim="800000"/>
            <a:headEnd/>
            <a:tailEnd/>
          </a:ln>
        </p:spPr>
        <p:txBody>
          <a:bodyPr lIns="0" tIns="0" rIns="0" bIns="0">
            <a:spAutoFit/>
          </a:bodyPr>
          <a:lstStyle/>
          <a:p>
            <a:r>
              <a:rPr lang="en-US" altLang="zh-CN" sz="3600" b="1">
                <a:latin typeface="华文隶书"/>
                <a:ea typeface="华文隶书"/>
                <a:cs typeface="Times New Roman" pitchFamily="18" charset="0"/>
              </a:rPr>
              <a:t>3. Sentence Understanding</a:t>
            </a:r>
          </a:p>
        </p:txBody>
      </p:sp>
      <p:sp>
        <p:nvSpPr>
          <p:cNvPr id="5" name="TextBox 4"/>
          <p:cNvSpPr txBox="1"/>
          <p:nvPr/>
        </p:nvSpPr>
        <p:spPr>
          <a:xfrm>
            <a:off x="1000125" y="3457575"/>
            <a:ext cx="7172325" cy="1022350"/>
          </a:xfrm>
          <a:prstGeom prst="rect">
            <a:avLst/>
          </a:prstGeom>
          <a:noFill/>
        </p:spPr>
        <p:txBody>
          <a:bodyPr lIns="0" tIns="0" rIns="0" bIns="0">
            <a:spAutoFit/>
          </a:bodyPr>
          <a:lstStyle/>
          <a:p>
            <a:pPr fontAlgn="auto">
              <a:lnSpc>
                <a:spcPct val="150000"/>
              </a:lnSpc>
              <a:spcBef>
                <a:spcPts val="0"/>
              </a:spcBef>
              <a:spcAft>
                <a:spcPts val="0"/>
              </a:spcAft>
              <a:defRPr/>
            </a:pPr>
            <a:r>
              <a:rPr lang="zh-CN" altLang="en-US" sz="2400" b="1" dirty="0">
                <a:latin typeface="+mj-ea"/>
                <a:ea typeface="+mj-ea"/>
                <a:cs typeface="Times New Roman" panose="02020603050405020304" pitchFamily="18" charset="0"/>
              </a:rPr>
              <a:t>此时改变主意已晚，我们再也不能回到天堂般的家里去了，</a:t>
            </a:r>
            <a:r>
              <a:rPr lang="zh-CN" altLang="en-US" sz="2400" b="1" dirty="0">
                <a:solidFill>
                  <a:srgbClr val="FF0000"/>
                </a:solidFill>
                <a:latin typeface="+mj-ea"/>
                <a:ea typeface="+mj-ea"/>
                <a:cs typeface="Times New Roman" panose="02020603050405020304" pitchFamily="18" charset="0"/>
              </a:rPr>
              <a:t>摆在我们面前的只有</a:t>
            </a:r>
            <a:r>
              <a:rPr lang="zh-CN" altLang="en-US" sz="2400" b="1" dirty="0">
                <a:solidFill>
                  <a:srgbClr val="0070C0"/>
                </a:solidFill>
                <a:latin typeface="+mj-ea"/>
                <a:ea typeface="+mj-ea"/>
                <a:cs typeface="Times New Roman" panose="02020603050405020304" pitchFamily="18" charset="0"/>
              </a:rPr>
              <a:t>努力、奋斗和坚持</a:t>
            </a:r>
            <a:r>
              <a:rPr lang="zh-CN" altLang="en-US" sz="2400" b="1" dirty="0">
                <a:solidFill>
                  <a:srgbClr val="39373A"/>
                </a:solidFill>
                <a:latin typeface="+mj-ea"/>
                <a:ea typeface="+mj-ea"/>
                <a:cs typeface="Times New Roman" panose="02020603050405020304" pitchFamily="18" charset="0"/>
              </a:rPr>
              <a:t>。</a:t>
            </a:r>
          </a:p>
        </p:txBody>
      </p:sp>
      <p:sp>
        <p:nvSpPr>
          <p:cNvPr id="6" name="矩形 5"/>
          <p:cNvSpPr/>
          <p:nvPr/>
        </p:nvSpPr>
        <p:spPr>
          <a:xfrm>
            <a:off x="428625" y="500063"/>
            <a:ext cx="139700" cy="36353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1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684213" y="1071563"/>
            <a:ext cx="7743825" cy="427037"/>
          </a:xfrm>
          <a:prstGeom prst="rect">
            <a:avLst/>
          </a:prstGeom>
          <a:noFill/>
          <a:ln w="9525">
            <a:noFill/>
            <a:miter lim="800000"/>
            <a:headEnd/>
            <a:tailEnd/>
          </a:ln>
        </p:spPr>
        <p:txBody>
          <a:bodyPr lIns="0" tIns="0" rIns="0" bIns="0">
            <a:spAutoFit/>
          </a:bodyPr>
          <a:lstStyle/>
          <a:p>
            <a:r>
              <a:rPr lang="en-US" altLang="zh-CN" sz="2800" b="1">
                <a:latin typeface="Times New Roman" pitchFamily="18" charset="0"/>
                <a:ea typeface="微软雅黑" pitchFamily="34" charset="-122"/>
                <a:cs typeface="Times New Roman" pitchFamily="18" charset="0"/>
              </a:rPr>
              <a:t>Look and Think.</a:t>
            </a:r>
          </a:p>
        </p:txBody>
      </p:sp>
      <p:sp>
        <p:nvSpPr>
          <p:cNvPr id="5" name="矩形 4"/>
          <p:cNvSpPr/>
          <p:nvPr/>
        </p:nvSpPr>
        <p:spPr>
          <a:xfrm flipH="1">
            <a:off x="428625" y="1141413"/>
            <a:ext cx="142875" cy="287337"/>
          </a:xfrm>
          <a:prstGeom prst="rect">
            <a:avLst/>
          </a:prstGeom>
          <a:solidFill>
            <a:srgbClr val="5AD00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9155" name="矩形 5"/>
          <p:cNvSpPr>
            <a:spLocks noChangeArrowheads="1"/>
          </p:cNvSpPr>
          <p:nvPr/>
        </p:nvSpPr>
        <p:spPr bwMode="auto">
          <a:xfrm>
            <a:off x="214313" y="142875"/>
            <a:ext cx="4802187" cy="584200"/>
          </a:xfrm>
          <a:prstGeom prst="rect">
            <a:avLst/>
          </a:prstGeom>
          <a:noFill/>
          <a:ln w="9525">
            <a:noFill/>
            <a:miter lim="800000"/>
            <a:headEnd/>
            <a:tailEnd/>
          </a:ln>
        </p:spPr>
        <p:txBody>
          <a:bodyPr wrap="none">
            <a:spAutoFit/>
          </a:bodyPr>
          <a:lstStyle/>
          <a:p>
            <a:r>
              <a:rPr lang="en-US" altLang="zh-CN" sz="3200" b="1">
                <a:latin typeface="Times New Roman" pitchFamily="18" charset="0"/>
                <a:ea typeface="华文隶书"/>
                <a:cs typeface="Times New Roman" pitchFamily="18" charset="0"/>
              </a:rPr>
              <a:t>Task II  Critical Thinking </a:t>
            </a:r>
          </a:p>
        </p:txBody>
      </p:sp>
      <p:sp>
        <p:nvSpPr>
          <p:cNvPr id="10" name="TextBox 9"/>
          <p:cNvSpPr txBox="1">
            <a:spLocks noChangeArrowheads="1"/>
          </p:cNvSpPr>
          <p:nvPr/>
        </p:nvSpPr>
        <p:spPr bwMode="auto">
          <a:xfrm>
            <a:off x="571500" y="2143125"/>
            <a:ext cx="8143875" cy="461963"/>
          </a:xfrm>
          <a:prstGeom prst="rect">
            <a:avLst/>
          </a:prstGeom>
          <a:noFill/>
          <a:ln w="9525">
            <a:noFill/>
            <a:miter lim="800000"/>
            <a:headEnd/>
            <a:tailEnd/>
          </a:ln>
        </p:spPr>
        <p:txBody>
          <a:bodyPr>
            <a:spAutoFit/>
          </a:bodyPr>
          <a:lstStyle/>
          <a:p>
            <a:r>
              <a:rPr lang="en-US" altLang="zh-CN" sz="2400">
                <a:latin typeface="Times New Roman" pitchFamily="18" charset="0"/>
                <a:cs typeface="Times New Roman" pitchFamily="18" charset="0"/>
              </a:rPr>
              <a:t>School is a place that makes useful citizens out of boys and girls.</a:t>
            </a:r>
            <a:endParaRPr lang="zh-CN" altLang="en-US" sz="2400">
              <a:latin typeface="Times New Roman" pitchFamily="18" charset="0"/>
              <a:cs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98513" y="1016000"/>
            <a:ext cx="7578725" cy="3232150"/>
          </a:xfrm>
          <a:prstGeom prst="rect">
            <a:avLst/>
          </a:prstGeom>
          <a:noFill/>
        </p:spPr>
        <p:txBody>
          <a:bodyPr lIns="0" tIns="0" rIns="0" bIns="0">
            <a:spAutoFit/>
          </a:bodyPr>
          <a:lstStyle/>
          <a:p>
            <a:pPr fontAlgn="auto">
              <a:lnSpc>
                <a:spcPct val="150000"/>
              </a:lnSpc>
              <a:spcBef>
                <a:spcPts val="0"/>
              </a:spcBef>
              <a:spcAft>
                <a:spcPts val="0"/>
              </a:spcAft>
              <a:buFontTx/>
              <a:buBlip>
                <a:blip r:embed="rId2"/>
              </a:buBlip>
              <a:defRPr/>
            </a:pPr>
            <a:r>
              <a:rPr lang="en-US" altLang="zh-CN" sz="2000" b="1" dirty="0">
                <a:solidFill>
                  <a:schemeClr val="tx1">
                    <a:lumMod val="65000"/>
                    <a:lumOff val="35000"/>
                  </a:schemeClr>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dirty="0">
                <a:latin typeface="Times New Roman" pitchFamily="18" charset="0"/>
                <a:ea typeface="微软雅黑" panose="020B0503020204020204" pitchFamily="34" charset="-122"/>
                <a:cs typeface="Times New Roman" pitchFamily="18" charset="0"/>
              </a:rPr>
              <a:t>What we need to do is just making our minds to challenge ourselves, </a:t>
            </a:r>
            <a:r>
              <a:rPr lang="en-US" altLang="zh-CN" sz="2800" dirty="0">
                <a:solidFill>
                  <a:srgbClr val="FF0000"/>
                </a:solidFill>
                <a:latin typeface="Times New Roman" pitchFamily="18" charset="0"/>
                <a:ea typeface="微软雅黑" panose="020B0503020204020204" pitchFamily="34" charset="-122"/>
                <a:cs typeface="Times New Roman" pitchFamily="18" charset="0"/>
              </a:rPr>
              <a:t>finding the changes and to change them in a positive way</a:t>
            </a:r>
            <a:r>
              <a:rPr lang="en-US" altLang="zh-CN" sz="2800" dirty="0">
                <a:latin typeface="Times New Roman" pitchFamily="18" charset="0"/>
                <a:ea typeface="微软雅黑" panose="020B0503020204020204" pitchFamily="34" charset="-122"/>
                <a:cs typeface="Times New Roman" pitchFamily="18" charset="0"/>
              </a:rPr>
              <a:t>. Only in this way can we succeed!</a:t>
            </a:r>
          </a:p>
          <a:p>
            <a:pPr fontAlgn="auto">
              <a:lnSpc>
                <a:spcPct val="150000"/>
              </a:lnSpc>
              <a:spcBef>
                <a:spcPts val="0"/>
              </a:spcBef>
              <a:spcAft>
                <a:spcPts val="0"/>
              </a:spcAft>
              <a:defRPr/>
            </a:pPr>
            <a:r>
              <a:rPr lang="en-US" altLang="zh-CN" sz="2800" b="1" dirty="0">
                <a:latin typeface="Times New Roman" pitchFamily="18" charset="0"/>
                <a:ea typeface="微软雅黑" panose="020B0503020204020204" pitchFamily="34" charset="-122"/>
                <a:cs typeface="Times New Roman" pitchFamily="18" charset="0"/>
              </a:rPr>
              <a:t>                         </a:t>
            </a:r>
            <a:r>
              <a:rPr lang="en-US" altLang="zh-CN" sz="2400" b="1" dirty="0">
                <a:latin typeface="华文隶书" panose="02010800040101010101" pitchFamily="2" charset="-122"/>
                <a:ea typeface="华文隶书" panose="02010800040101010101" pitchFamily="2" charset="-122"/>
                <a:cs typeface="Times New Roman" panose="02020603050405020304" pitchFamily="18" charset="0"/>
              </a:rPr>
              <a:t> </a:t>
            </a:r>
            <a:r>
              <a:rPr lang="en-US" altLang="zh-CN" sz="2400" b="1" dirty="0">
                <a:latin typeface="+mj-ea"/>
                <a:ea typeface="+mj-ea"/>
                <a:cs typeface="Times New Roman" panose="02020603050405020304" pitchFamily="18" charset="0"/>
              </a:rPr>
              <a:t>(</a:t>
            </a:r>
            <a:r>
              <a:rPr lang="en-US" altLang="zh-CN" sz="2400" b="1" dirty="0">
                <a:latin typeface="Times New Roman" pitchFamily="18" charset="0"/>
                <a:ea typeface="华文隶书" panose="02010800040101010101" pitchFamily="2" charset="-122"/>
                <a:cs typeface="Times New Roman" pitchFamily="18" charset="0"/>
              </a:rPr>
              <a:t>From the book: </a:t>
            </a:r>
            <a:r>
              <a:rPr lang="en-US" altLang="zh-CN" sz="2400" b="1" dirty="0">
                <a:solidFill>
                  <a:srgbClr val="00B0F0"/>
                </a:solidFill>
                <a:latin typeface="华文隶书" panose="02010800040101010101" pitchFamily="2" charset="-122"/>
                <a:ea typeface="华文隶书" panose="02010800040101010101" pitchFamily="2" charset="-122"/>
                <a:cs typeface="Times New Roman" panose="02020603050405020304" pitchFamily="18" charset="0"/>
              </a:rPr>
              <a:t>Who Moved My Cheese</a:t>
            </a:r>
            <a:r>
              <a:rPr lang="en-US" altLang="zh-CN" sz="2400" b="1" dirty="0">
                <a:latin typeface="+mj-ea"/>
                <a:ea typeface="+mj-ea"/>
                <a:cs typeface="Times New Roman" panose="02020603050405020304" pitchFamily="18" charset="0"/>
              </a:rPr>
              <a:t>)</a:t>
            </a:r>
            <a:endParaRPr lang="zh-CN" altLang="en-US" sz="2400" b="1" dirty="0">
              <a:latin typeface="+mj-ea"/>
              <a:ea typeface="+mj-ea"/>
              <a:cs typeface="Times New Roman" panose="02020603050405020304" pitchFamily="18" charset="0"/>
            </a:endParaRPr>
          </a:p>
        </p:txBody>
      </p:sp>
      <p:sp>
        <p:nvSpPr>
          <p:cNvPr id="51202" name="矩形 5"/>
          <p:cNvSpPr>
            <a:spLocks noChangeArrowheads="1"/>
          </p:cNvSpPr>
          <p:nvPr/>
        </p:nvSpPr>
        <p:spPr bwMode="auto">
          <a:xfrm>
            <a:off x="214313" y="142875"/>
            <a:ext cx="4802187" cy="584200"/>
          </a:xfrm>
          <a:prstGeom prst="rect">
            <a:avLst/>
          </a:prstGeom>
          <a:noFill/>
          <a:ln w="9525">
            <a:noFill/>
            <a:miter lim="800000"/>
            <a:headEnd/>
            <a:tailEnd/>
          </a:ln>
        </p:spPr>
        <p:txBody>
          <a:bodyPr wrap="none">
            <a:spAutoFit/>
          </a:bodyPr>
          <a:lstStyle/>
          <a:p>
            <a:r>
              <a:rPr lang="en-US" altLang="zh-CN" sz="3200" b="1">
                <a:latin typeface="Times New Roman" pitchFamily="18" charset="0"/>
                <a:ea typeface="华文隶书"/>
                <a:cs typeface="Times New Roman" pitchFamily="18" charset="0"/>
              </a:rPr>
              <a:t>Task II  Critical Thinking </a:t>
            </a:r>
          </a:p>
        </p:txBody>
      </p:sp>
    </p:spTree>
  </p:cSld>
  <p:clrMapOvr>
    <a:masterClrMapping/>
  </p:clrMapOvr>
  <p:transition spd="slow">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33350" y="2066925"/>
            <a:ext cx="1943100" cy="8636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ea typeface="华文隶书" panose="02010800040101010101" pitchFamily="2" charset="-122"/>
                <a:cs typeface="Times New Roman" pitchFamily="18" charset="0"/>
              </a:rPr>
              <a:t>School</a:t>
            </a:r>
            <a:endParaRPr lang="zh-CN" altLang="en-US" sz="2800" b="1" dirty="0">
              <a:solidFill>
                <a:schemeClr val="tx1"/>
              </a:solidFill>
              <a:latin typeface="Times New Roman" pitchFamily="18" charset="0"/>
              <a:ea typeface="华文隶书" panose="02010800040101010101" pitchFamily="2" charset="-122"/>
              <a:cs typeface="Times New Roman" pitchFamily="18" charset="0"/>
            </a:endParaRPr>
          </a:p>
        </p:txBody>
      </p:sp>
      <p:sp>
        <p:nvSpPr>
          <p:cNvPr id="3" name="圆角矩形 2"/>
          <p:cNvSpPr/>
          <p:nvPr/>
        </p:nvSpPr>
        <p:spPr>
          <a:xfrm>
            <a:off x="2946400" y="995363"/>
            <a:ext cx="3028950" cy="649287"/>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altLang="zh-CN" sz="2800" dirty="0">
                <a:solidFill>
                  <a:schemeClr val="tx1"/>
                </a:solidFill>
                <a:latin typeface="Times New Roman" pitchFamily="18" charset="0"/>
                <a:ea typeface="华文隶书" panose="02010800040101010101" pitchFamily="2" charset="-122"/>
                <a:cs typeface="Times New Roman" pitchFamily="18" charset="0"/>
              </a:rPr>
              <a:t>meeting challenges</a:t>
            </a:r>
          </a:p>
        </p:txBody>
      </p:sp>
      <p:sp>
        <p:nvSpPr>
          <p:cNvPr id="4" name="圆角矩形 3"/>
          <p:cNvSpPr/>
          <p:nvPr/>
        </p:nvSpPr>
        <p:spPr>
          <a:xfrm>
            <a:off x="2946400" y="2174875"/>
            <a:ext cx="3028950" cy="647700"/>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altLang="zh-CN" sz="2800" dirty="0">
                <a:solidFill>
                  <a:schemeClr val="tx1"/>
                </a:solidFill>
                <a:latin typeface="Times New Roman" pitchFamily="18" charset="0"/>
                <a:ea typeface="华文隶书" panose="02010800040101010101" pitchFamily="2" charset="-122"/>
                <a:cs typeface="Times New Roman" pitchFamily="18" charset="0"/>
              </a:rPr>
              <a:t>facing difficulties</a:t>
            </a:r>
          </a:p>
        </p:txBody>
      </p:sp>
      <p:sp>
        <p:nvSpPr>
          <p:cNvPr id="5" name="圆角矩形 4"/>
          <p:cNvSpPr/>
          <p:nvPr/>
        </p:nvSpPr>
        <p:spPr>
          <a:xfrm>
            <a:off x="2946400" y="3300413"/>
            <a:ext cx="3028950" cy="647700"/>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US" altLang="zh-CN" sz="2800" dirty="0">
                <a:solidFill>
                  <a:schemeClr val="tx1"/>
                </a:solidFill>
                <a:latin typeface="Times New Roman" pitchFamily="18" charset="0"/>
                <a:ea typeface="华文隶书" panose="02010800040101010101" pitchFamily="2" charset="-122"/>
                <a:cs typeface="Times New Roman" pitchFamily="18" charset="0"/>
              </a:rPr>
              <a:t>making decisions</a:t>
            </a:r>
          </a:p>
        </p:txBody>
      </p:sp>
      <p:sp>
        <p:nvSpPr>
          <p:cNvPr id="6" name="椭圆 5"/>
          <p:cNvSpPr/>
          <p:nvPr/>
        </p:nvSpPr>
        <p:spPr>
          <a:xfrm>
            <a:off x="6907213" y="2055813"/>
            <a:ext cx="2149475" cy="865187"/>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b="1" dirty="0">
                <a:solidFill>
                  <a:schemeClr val="tx1"/>
                </a:solidFill>
                <a:latin typeface="Times New Roman" pitchFamily="18" charset="0"/>
                <a:ea typeface="华文隶书" panose="02010800040101010101" pitchFamily="2" charset="-122"/>
                <a:cs typeface="Times New Roman" pitchFamily="18" charset="0"/>
              </a:rPr>
              <a:t>Changes</a:t>
            </a:r>
          </a:p>
        </p:txBody>
      </p:sp>
      <p:grpSp>
        <p:nvGrpSpPr>
          <p:cNvPr id="7" name="组合 61"/>
          <p:cNvGrpSpPr>
            <a:grpSpLocks/>
          </p:cNvGrpSpPr>
          <p:nvPr/>
        </p:nvGrpSpPr>
        <p:grpSpPr bwMode="auto">
          <a:xfrm>
            <a:off x="2076450" y="1346200"/>
            <a:ext cx="909638" cy="2297113"/>
            <a:chOff x="2316284" y="1193450"/>
            <a:chExt cx="909280" cy="2297696"/>
          </a:xfrm>
        </p:grpSpPr>
        <p:cxnSp>
          <p:nvCxnSpPr>
            <p:cNvPr id="24" name="直接箭头连接符 23"/>
            <p:cNvCxnSpPr>
              <a:stCxn id="2" idx="6"/>
              <a:endCxn id="4" idx="1"/>
            </p:cNvCxnSpPr>
            <p:nvPr/>
          </p:nvCxnSpPr>
          <p:spPr>
            <a:xfrm>
              <a:off x="2316284" y="2346268"/>
              <a:ext cx="869608" cy="1588"/>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1553051" y="2335946"/>
              <a:ext cx="2286580" cy="1586"/>
            </a:xfrm>
            <a:prstGeom prst="line">
              <a:avLst/>
            </a:prstGeom>
            <a:ln w="254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2725698" y="1202977"/>
              <a:ext cx="499866" cy="1588"/>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2703482" y="3489558"/>
              <a:ext cx="499866" cy="1588"/>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grpSp>
      <p:grpSp>
        <p:nvGrpSpPr>
          <p:cNvPr id="8" name="组合 65"/>
          <p:cNvGrpSpPr>
            <a:grpSpLocks/>
          </p:cNvGrpSpPr>
          <p:nvPr/>
        </p:nvGrpSpPr>
        <p:grpSpPr bwMode="auto">
          <a:xfrm>
            <a:off x="5953125" y="1247775"/>
            <a:ext cx="954088" cy="2484438"/>
            <a:chOff x="6040218" y="1095586"/>
            <a:chExt cx="954088" cy="2484276"/>
          </a:xfrm>
        </p:grpSpPr>
        <p:cxnSp>
          <p:nvCxnSpPr>
            <p:cNvPr id="34" name="直接连接符 33"/>
            <p:cNvCxnSpPr/>
            <p:nvPr/>
          </p:nvCxnSpPr>
          <p:spPr>
            <a:xfrm>
              <a:off x="6040218" y="1124159"/>
              <a:ext cx="431800" cy="0"/>
            </a:xfrm>
            <a:prstGeom prst="line">
              <a:avLst/>
            </a:prstGeom>
            <a:ln w="317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059268" y="3579862"/>
              <a:ext cx="431800" cy="0"/>
            </a:xfrm>
            <a:prstGeom prst="line">
              <a:avLst/>
            </a:prstGeom>
            <a:ln w="3175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52235" name="组合 64"/>
            <p:cNvGrpSpPr>
              <a:grpSpLocks/>
            </p:cNvGrpSpPr>
            <p:nvPr/>
          </p:nvGrpSpPr>
          <p:grpSpPr bwMode="auto">
            <a:xfrm>
              <a:off x="6062670" y="1095586"/>
              <a:ext cx="931636" cy="2484276"/>
              <a:chOff x="6062670" y="1095586"/>
              <a:chExt cx="931636" cy="2484276"/>
            </a:xfrm>
          </p:grpSpPr>
          <p:cxnSp>
            <p:nvCxnSpPr>
              <p:cNvPr id="28" name="直接连接符 27"/>
              <p:cNvCxnSpPr/>
              <p:nvPr/>
            </p:nvCxnSpPr>
            <p:spPr>
              <a:xfrm rot="10800000">
                <a:off x="6483131" y="1095586"/>
                <a:ext cx="0" cy="2484276"/>
              </a:xfrm>
              <a:prstGeom prst="line">
                <a:avLst/>
              </a:prstGeom>
              <a:ln w="317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4" name="直接箭头连接符 63"/>
              <p:cNvCxnSpPr>
                <a:stCxn id="4" idx="3"/>
                <a:endCxn id="6" idx="2"/>
              </p:cNvCxnSpPr>
              <p:nvPr/>
            </p:nvCxnSpPr>
            <p:spPr>
              <a:xfrm flipV="1">
                <a:off x="6062443" y="2335343"/>
                <a:ext cx="931863" cy="11111"/>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grpSp>
      </p:grpSp>
      <p:sp>
        <p:nvSpPr>
          <p:cNvPr id="52232" name="矩形 21"/>
          <p:cNvSpPr>
            <a:spLocks noChangeArrowheads="1"/>
          </p:cNvSpPr>
          <p:nvPr/>
        </p:nvSpPr>
        <p:spPr bwMode="auto">
          <a:xfrm>
            <a:off x="214313" y="142875"/>
            <a:ext cx="4802187" cy="584200"/>
          </a:xfrm>
          <a:prstGeom prst="rect">
            <a:avLst/>
          </a:prstGeom>
          <a:noFill/>
          <a:ln w="9525">
            <a:noFill/>
            <a:miter lim="800000"/>
            <a:headEnd/>
            <a:tailEnd/>
          </a:ln>
        </p:spPr>
        <p:txBody>
          <a:bodyPr wrap="none">
            <a:spAutoFit/>
          </a:bodyPr>
          <a:lstStyle/>
          <a:p>
            <a:r>
              <a:rPr lang="en-US" altLang="zh-CN" sz="3200" b="1">
                <a:latin typeface="Times New Roman" pitchFamily="18" charset="0"/>
                <a:ea typeface="华文隶书"/>
                <a:cs typeface="Times New Roman" pitchFamily="18" charset="0"/>
              </a:rPr>
              <a:t>Task II  Critical Thinking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childTnLst>
                                </p:cTn>
                              </p:par>
                              <p:par>
                                <p:cTn id="13" presetID="2" presetClass="entr" presetSubtype="6" fill="hold" grpId="0"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9" fill="hold" grpId="0" nodeType="withEffect">
                                  <p:stCondLst>
                                    <p:cond delay="100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0-#ppt_w/2"/>
                                          </p:val>
                                        </p:tav>
                                        <p:tav tm="100000">
                                          <p:val>
                                            <p:strVal val="#ppt_x"/>
                                          </p:val>
                                        </p:tav>
                                      </p:tavLst>
                                    </p:anim>
                                    <p:anim calcmode="lin" valueType="num">
                                      <p:cBhvr additive="base">
                                        <p:cTn id="20" dur="1000" fill="hold"/>
                                        <p:tgtEl>
                                          <p:spTgt spid="3"/>
                                        </p:tgtEl>
                                        <p:attrNameLst>
                                          <p:attrName>ppt_y</p:attrName>
                                        </p:attrNameLst>
                                      </p:cBhvr>
                                      <p:tavLst>
                                        <p:tav tm="0">
                                          <p:val>
                                            <p:strVal val="0-#ppt_h/2"/>
                                          </p:val>
                                        </p:tav>
                                        <p:tav tm="100000">
                                          <p:val>
                                            <p:strVal val="#ppt_y"/>
                                          </p:val>
                                        </p:tav>
                                      </p:tavLst>
                                    </p:anim>
                                  </p:childTnLst>
                                </p:cTn>
                              </p:par>
                              <p:par>
                                <p:cTn id="21" presetID="10" presetClass="entr" presetSubtype="0" fill="hold" grpId="0" nodeType="withEffect">
                                  <p:stCondLst>
                                    <p:cond delay="100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childTnLst>
                                </p:cTn>
                              </p:par>
                              <p:par>
                                <p:cTn id="24" presetID="10" presetClass="entr" presetSubtype="0" fill="hold" nodeType="withEffect">
                                  <p:stCondLst>
                                    <p:cond delay="130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2000"/>
                                        <p:tgtEl>
                                          <p:spTgt spid="8"/>
                                        </p:tgtEl>
                                      </p:cBhvr>
                                    </p:animEffect>
                                  </p:childTnLst>
                                </p:cTn>
                              </p:par>
                              <p:par>
                                <p:cTn id="27" presetID="2" presetClass="entr" presetSubtype="3" fill="hold" grpId="0" nodeType="withEffect">
                                  <p:stCondLst>
                                    <p:cond delay="20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1000" fill="hold"/>
                                        <p:tgtEl>
                                          <p:spTgt spid="6"/>
                                        </p:tgtEl>
                                        <p:attrNameLst>
                                          <p:attrName>ppt_x</p:attrName>
                                        </p:attrNameLst>
                                      </p:cBhvr>
                                      <p:tavLst>
                                        <p:tav tm="0">
                                          <p:val>
                                            <p:strVal val="1+#ppt_w/2"/>
                                          </p:val>
                                        </p:tav>
                                        <p:tav tm="100000">
                                          <p:val>
                                            <p:strVal val="#ppt_x"/>
                                          </p:val>
                                        </p:tav>
                                      </p:tavLst>
                                    </p:anim>
                                    <p:anim calcmode="lin" valueType="num">
                                      <p:cBhvr additive="base">
                                        <p:cTn id="30" dur="1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p:nvPr/>
        </p:nvGrpSpPr>
        <p:grpSpPr>
          <a:xfrm>
            <a:off x="3515691" y="1099581"/>
            <a:ext cx="2985135" cy="2373982"/>
            <a:chOff x="3314311" y="1078985"/>
            <a:chExt cx="2985135" cy="2373982"/>
          </a:xfrm>
          <a:solidFill>
            <a:srgbClr val="FFFF00"/>
          </a:solidFill>
        </p:grpSpPr>
        <p:sp>
          <p:nvSpPr>
            <p:cNvPr id="15" name="正五边形 14"/>
            <p:cNvSpPr>
              <a:spLocks noChangeAspect="1"/>
            </p:cNvSpPr>
            <p:nvPr/>
          </p:nvSpPr>
          <p:spPr>
            <a:xfrm rot="19549452">
              <a:off x="3314311" y="1078985"/>
              <a:ext cx="2536694" cy="2373982"/>
            </a:xfrm>
            <a:prstGeom prst="pent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22" name="TextBox 21"/>
            <p:cNvSpPr txBox="1"/>
            <p:nvPr/>
          </p:nvSpPr>
          <p:spPr>
            <a:xfrm>
              <a:off x="3870554" y="2120267"/>
              <a:ext cx="2428892" cy="430887"/>
            </a:xfrm>
            <a:prstGeom prst="rect">
              <a:avLst/>
            </a:prstGeom>
            <a:noFill/>
          </p:spPr>
          <p:txBody>
            <a:bodyPr lIns="0" tIns="0" rIns="0" bIns="0" anchor="ctr">
              <a:spAutoFit/>
            </a:bodyPr>
            <a:lstStyle/>
            <a:p>
              <a:pPr fontAlgn="auto">
                <a:spcBef>
                  <a:spcPts val="0"/>
                </a:spcBef>
                <a:spcAft>
                  <a:spcPts val="0"/>
                </a:spcAft>
                <a:defRPr/>
              </a:pPr>
              <a:r>
                <a:rPr lang="en-US" altLang="zh-CN" sz="2800" b="1" dirty="0">
                  <a:solidFill>
                    <a:schemeClr val="tx1">
                      <a:lumMod val="95000"/>
                      <a:lumOff val="5000"/>
                    </a:schemeClr>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Times New Roman" panose="02020603050405020304" pitchFamily="18" charset="0"/>
                </a:rPr>
                <a:t>Half a Day</a:t>
              </a:r>
              <a:endParaRPr lang="zh-CN" altLang="en-US" sz="2800" b="1" dirty="0">
                <a:solidFill>
                  <a:schemeClr val="tx1">
                    <a:lumMod val="95000"/>
                    <a:lumOff val="5000"/>
                  </a:schemeClr>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Times New Roman" panose="02020603050405020304" pitchFamily="18" charset="0"/>
              </a:endParaRPr>
            </a:p>
          </p:txBody>
        </p:sp>
      </p:grpSp>
      <p:grpSp>
        <p:nvGrpSpPr>
          <p:cNvPr id="3" name="组合 5"/>
          <p:cNvGrpSpPr>
            <a:grpSpLocks/>
          </p:cNvGrpSpPr>
          <p:nvPr/>
        </p:nvGrpSpPr>
        <p:grpSpPr bwMode="auto">
          <a:xfrm>
            <a:off x="2474913" y="2997200"/>
            <a:ext cx="2311400" cy="2146300"/>
            <a:chOff x="2657868" y="2100577"/>
            <a:chExt cx="2267878" cy="2147037"/>
          </a:xfrm>
        </p:grpSpPr>
        <p:sp>
          <p:nvSpPr>
            <p:cNvPr id="20" name="正五边形 19"/>
            <p:cNvSpPr>
              <a:spLocks noChangeAspect="1"/>
            </p:cNvSpPr>
            <p:nvPr/>
          </p:nvSpPr>
          <p:spPr>
            <a:xfrm rot="17374237">
              <a:off x="2618602" y="2139843"/>
              <a:ext cx="2147037" cy="2068504"/>
            </a:xfrm>
            <a:prstGeom prst="pentag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4286" name="TextBox 26"/>
            <p:cNvSpPr txBox="1">
              <a:spLocks noChangeArrowheads="1"/>
            </p:cNvSpPr>
            <p:nvPr/>
          </p:nvSpPr>
          <p:spPr bwMode="auto">
            <a:xfrm>
              <a:off x="2962534" y="2757225"/>
              <a:ext cx="1963212" cy="615553"/>
            </a:xfrm>
            <a:prstGeom prst="rect">
              <a:avLst/>
            </a:prstGeom>
            <a:noFill/>
            <a:ln w="9525">
              <a:noFill/>
              <a:miter lim="800000"/>
              <a:headEnd/>
              <a:tailEnd/>
            </a:ln>
          </p:spPr>
          <p:txBody>
            <a:bodyPr lIns="0" tIns="0" rIns="0" bIns="0" anchor="ctr">
              <a:spAutoFit/>
            </a:bodyPr>
            <a:lstStyle/>
            <a:p>
              <a:pPr>
                <a:lnSpc>
                  <a:spcPts val="2400"/>
                </a:lnSpc>
              </a:pPr>
              <a:r>
                <a:rPr lang="en-US" altLang="zh-CN" sz="2400">
                  <a:latin typeface="Times New Roman" pitchFamily="18" charset="0"/>
                  <a:ea typeface="华文隶书"/>
                  <a:cs typeface="Times New Roman" pitchFamily="18" charset="0"/>
                </a:rPr>
                <a:t>Sentence  understanding </a:t>
              </a:r>
            </a:p>
          </p:txBody>
        </p:sp>
      </p:grpSp>
      <p:sp>
        <p:nvSpPr>
          <p:cNvPr id="29" name="TextBox 28"/>
          <p:cNvSpPr txBox="1"/>
          <p:nvPr/>
        </p:nvSpPr>
        <p:spPr>
          <a:xfrm>
            <a:off x="179388" y="114300"/>
            <a:ext cx="3071812" cy="585788"/>
          </a:xfrm>
          <a:prstGeom prst="rect">
            <a:avLst/>
          </a:prstGeom>
          <a:noFill/>
        </p:spPr>
        <p:txBody>
          <a:bodyPr>
            <a:spAutoFit/>
          </a:bodyPr>
          <a:lstStyle/>
          <a:p>
            <a:pPr fontAlgn="auto">
              <a:spcBef>
                <a:spcPts val="0"/>
              </a:spcBef>
              <a:spcAft>
                <a:spcPts val="0"/>
              </a:spcAft>
              <a:defRPr/>
            </a:pP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Ⅲ</a:t>
            </a:r>
            <a:r>
              <a:rPr lang="en-US" altLang="zh-CN" sz="32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r>
              <a:rPr lang="en-US" altLang="zh-CN" sz="3200" b="1" dirty="0">
                <a:latin typeface="Times New Roman" pitchFamily="18" charset="0"/>
                <a:ea typeface="华文隶书" panose="02010800040101010101" pitchFamily="2" charset="-122"/>
                <a:cs typeface="Times New Roman" pitchFamily="18" charset="0"/>
              </a:rPr>
              <a:t>Summary</a:t>
            </a:r>
          </a:p>
        </p:txBody>
      </p:sp>
      <p:grpSp>
        <p:nvGrpSpPr>
          <p:cNvPr id="18" name="组合 5"/>
          <p:cNvGrpSpPr>
            <a:grpSpLocks/>
          </p:cNvGrpSpPr>
          <p:nvPr/>
        </p:nvGrpSpPr>
        <p:grpSpPr bwMode="auto">
          <a:xfrm>
            <a:off x="1665288" y="633413"/>
            <a:ext cx="2549525" cy="2147887"/>
            <a:chOff x="2750432" y="2029140"/>
            <a:chExt cx="2501682" cy="2147037"/>
          </a:xfrm>
        </p:grpSpPr>
        <p:sp>
          <p:nvSpPr>
            <p:cNvPr id="19" name="正五边形 18"/>
            <p:cNvSpPr>
              <a:spLocks noChangeAspect="1"/>
            </p:cNvSpPr>
            <p:nvPr/>
          </p:nvSpPr>
          <p:spPr>
            <a:xfrm rot="17374237">
              <a:off x="2711232" y="2068340"/>
              <a:ext cx="2147037" cy="2068639"/>
            </a:xfrm>
            <a:prstGeom prst="pentag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4" name="TextBox 23"/>
            <p:cNvSpPr txBox="1"/>
            <p:nvPr/>
          </p:nvSpPr>
          <p:spPr>
            <a:xfrm>
              <a:off x="3379747" y="2757514"/>
              <a:ext cx="1872367" cy="615706"/>
            </a:xfrm>
            <a:prstGeom prst="rect">
              <a:avLst/>
            </a:prstGeom>
            <a:noFill/>
          </p:spPr>
          <p:txBody>
            <a:bodyPr lIns="0" tIns="0" rIns="0" bIns="0" anchor="ctr">
              <a:spAutoFit/>
            </a:bodyPr>
            <a:lstStyle/>
            <a:p>
              <a:pPr fontAlgn="auto">
                <a:lnSpc>
                  <a:spcPts val="2400"/>
                </a:lnSpc>
                <a:spcBef>
                  <a:spcPts val="0"/>
                </a:spcBef>
                <a:spcAft>
                  <a:spcPts val="0"/>
                </a:spcAft>
                <a:defRPr/>
              </a:pPr>
              <a:r>
                <a:rPr lang="en-US" altLang="zh-CN" sz="2400" dirty="0">
                  <a:latin typeface="Times New Roman" pitchFamily="18" charset="0"/>
                  <a:ea typeface="华文隶书" panose="02010800040101010101" pitchFamily="2" charset="-122"/>
                  <a:cs typeface="Times New Roman" pitchFamily="18" charset="0"/>
                </a:rPr>
                <a:t>Critical</a:t>
              </a:r>
              <a:r>
                <a:rPr lang="en-US" altLang="zh-CN" sz="2400" b="1" dirty="0">
                  <a:effectLst>
                    <a:outerShdw blurRad="38100" dist="38100" dir="2700000" algn="tl">
                      <a:srgbClr val="000000">
                        <a:alpha val="43137"/>
                      </a:srgbClr>
                    </a:outerShdw>
                  </a:effectLst>
                  <a:latin typeface="Times New Roman" pitchFamily="18" charset="0"/>
                  <a:ea typeface="华文隶书" panose="02010800040101010101" pitchFamily="2" charset="-122"/>
                  <a:cs typeface="Times New Roman" pitchFamily="18" charset="0"/>
                </a:rPr>
                <a:t>   </a:t>
              </a:r>
            </a:p>
            <a:p>
              <a:pPr fontAlgn="auto">
                <a:lnSpc>
                  <a:spcPts val="2400"/>
                </a:lnSpc>
                <a:spcBef>
                  <a:spcPts val="0"/>
                </a:spcBef>
                <a:spcAft>
                  <a:spcPts val="0"/>
                </a:spcAft>
                <a:defRPr/>
              </a:pPr>
              <a:r>
                <a:rPr lang="en-US" altLang="zh-CN" sz="2400" dirty="0">
                  <a:latin typeface="Times New Roman" pitchFamily="18" charset="0"/>
                  <a:ea typeface="华文隶书" panose="02010800040101010101" pitchFamily="2" charset="-122"/>
                  <a:cs typeface="Times New Roman" pitchFamily="18" charset="0"/>
                </a:rPr>
                <a:t>thinking</a:t>
              </a:r>
            </a:p>
          </p:txBody>
        </p:sp>
      </p:grpSp>
      <p:grpSp>
        <p:nvGrpSpPr>
          <p:cNvPr id="25" name="组合 5"/>
          <p:cNvGrpSpPr>
            <a:grpSpLocks/>
          </p:cNvGrpSpPr>
          <p:nvPr/>
        </p:nvGrpSpPr>
        <p:grpSpPr bwMode="auto">
          <a:xfrm>
            <a:off x="4929188" y="2997200"/>
            <a:ext cx="2106612" cy="2146300"/>
            <a:chOff x="2657868" y="2100577"/>
            <a:chExt cx="2068260" cy="2147037"/>
          </a:xfrm>
        </p:grpSpPr>
        <p:sp>
          <p:nvSpPr>
            <p:cNvPr id="26" name="正五边形 25"/>
            <p:cNvSpPr>
              <a:spLocks noChangeAspect="1"/>
            </p:cNvSpPr>
            <p:nvPr/>
          </p:nvSpPr>
          <p:spPr>
            <a:xfrm rot="17374237">
              <a:off x="2618479" y="2139966"/>
              <a:ext cx="2147037" cy="2068260"/>
            </a:xfrm>
            <a:prstGeom prst="pentag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TextBox 27"/>
            <p:cNvSpPr txBox="1"/>
            <p:nvPr/>
          </p:nvSpPr>
          <p:spPr>
            <a:xfrm>
              <a:off x="2938416" y="2756440"/>
              <a:ext cx="1613149" cy="628866"/>
            </a:xfrm>
            <a:prstGeom prst="rect">
              <a:avLst/>
            </a:prstGeom>
            <a:noFill/>
          </p:spPr>
          <p:txBody>
            <a:bodyPr lIns="0" tIns="0" rIns="0" bIns="0" anchor="ctr">
              <a:spAutoFit/>
            </a:bodyPr>
            <a:lstStyle/>
            <a:p>
              <a:pPr algn="ctr" fontAlgn="auto">
                <a:lnSpc>
                  <a:spcPts val="2400"/>
                </a:lnSpc>
                <a:spcBef>
                  <a:spcPts val="0"/>
                </a:spcBef>
                <a:spcAft>
                  <a:spcPts val="0"/>
                </a:spcAft>
                <a:defRPr/>
              </a:pPr>
              <a:endParaRPr lang="en-US" altLang="zh-CN" sz="2400" dirty="0">
                <a:solidFill>
                  <a:schemeClr val="bg2"/>
                </a:solidFill>
                <a:latin typeface="Times New Roman" pitchFamily="18" charset="0"/>
                <a:ea typeface="华文隶书" panose="02010800040101010101" pitchFamily="2" charset="-122"/>
                <a:cs typeface="Times New Roman" pitchFamily="18" charset="0"/>
              </a:endParaRPr>
            </a:p>
            <a:p>
              <a:pPr algn="ctr" fontAlgn="auto">
                <a:lnSpc>
                  <a:spcPts val="2400"/>
                </a:lnSpc>
                <a:spcBef>
                  <a:spcPts val="0"/>
                </a:spcBef>
                <a:spcAft>
                  <a:spcPts val="0"/>
                </a:spcAft>
                <a:defRPr/>
              </a:pPr>
              <a:r>
                <a:rPr lang="en-US" altLang="zh-CN" sz="2400" dirty="0">
                  <a:latin typeface="Times New Roman" pitchFamily="18" charset="0"/>
                  <a:ea typeface="华文隶书" panose="02010800040101010101" pitchFamily="2" charset="-122"/>
                  <a:cs typeface="Times New Roman" pitchFamily="18" charset="0"/>
                </a:rPr>
                <a:t>Theme</a:t>
              </a:r>
              <a:r>
                <a:rPr lang="en-US" altLang="zh-CN" sz="24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Times New Roman" panose="02020603050405020304" pitchFamily="18" charset="0"/>
                </a:rPr>
                <a:t> </a:t>
              </a:r>
            </a:p>
          </p:txBody>
        </p:sp>
      </p:grpSp>
      <p:grpSp>
        <p:nvGrpSpPr>
          <p:cNvPr id="32" name="组合 5"/>
          <p:cNvGrpSpPr>
            <a:grpSpLocks/>
          </p:cNvGrpSpPr>
          <p:nvPr/>
        </p:nvGrpSpPr>
        <p:grpSpPr bwMode="auto">
          <a:xfrm>
            <a:off x="5786438" y="782638"/>
            <a:ext cx="2500312" cy="2146300"/>
            <a:chOff x="2657868" y="2100577"/>
            <a:chExt cx="2454017" cy="2147037"/>
          </a:xfrm>
        </p:grpSpPr>
        <p:sp>
          <p:nvSpPr>
            <p:cNvPr id="35" name="正五边形 34"/>
            <p:cNvSpPr>
              <a:spLocks noChangeAspect="1"/>
            </p:cNvSpPr>
            <p:nvPr/>
          </p:nvSpPr>
          <p:spPr>
            <a:xfrm rot="17374237">
              <a:off x="2618153" y="2140292"/>
              <a:ext cx="2147037" cy="2067607"/>
            </a:xfrm>
            <a:prstGeom prst="pentag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4280" name="TextBox 35"/>
            <p:cNvSpPr txBox="1">
              <a:spLocks noChangeArrowheads="1"/>
            </p:cNvSpPr>
            <p:nvPr/>
          </p:nvSpPr>
          <p:spPr bwMode="auto">
            <a:xfrm>
              <a:off x="3239676" y="2917172"/>
              <a:ext cx="1872209" cy="307777"/>
            </a:xfrm>
            <a:prstGeom prst="rect">
              <a:avLst/>
            </a:prstGeom>
            <a:noFill/>
            <a:ln w="9525">
              <a:noFill/>
              <a:miter lim="800000"/>
              <a:headEnd/>
              <a:tailEnd/>
            </a:ln>
          </p:spPr>
          <p:txBody>
            <a:bodyPr lIns="0" tIns="0" rIns="0" bIns="0" anchor="ctr">
              <a:spAutoFit/>
            </a:bodyPr>
            <a:lstStyle/>
            <a:p>
              <a:pPr>
                <a:lnSpc>
                  <a:spcPts val="2400"/>
                </a:lnSpc>
              </a:pPr>
              <a:r>
                <a:rPr lang="en-US" altLang="zh-CN" sz="2400">
                  <a:latin typeface="Times New Roman" pitchFamily="18" charset="0"/>
                  <a:ea typeface="华文隶书"/>
                  <a:cs typeface="Times New Roman" pitchFamily="18" charset="0"/>
                </a:rPr>
                <a:t>Main idea</a:t>
              </a:r>
              <a:endParaRPr lang="zh-CN" altLang="en-US" sz="2400">
                <a:latin typeface="Times New Roman" pitchFamily="18" charset="0"/>
                <a:ea typeface="华文隶书"/>
                <a:cs typeface="Times New Roman" pitchFamily="18" charset="0"/>
              </a:endParaRPr>
            </a:p>
          </p:txBody>
        </p:sp>
      </p:gr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right)">
                                      <p:cBhvr>
                                        <p:cTn id="7" dur="10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10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4313" y="0"/>
            <a:ext cx="3662362" cy="584200"/>
          </a:xfrm>
          <a:prstGeom prst="rect">
            <a:avLst/>
          </a:prstGeom>
        </p:spPr>
        <p:txBody>
          <a:bodyPr>
            <a:spAutoFit/>
          </a:bodyPr>
          <a:lstStyle/>
          <a:p>
            <a:pPr fontAlgn="auto">
              <a:spcBef>
                <a:spcPts val="0"/>
              </a:spcBef>
              <a:spcAft>
                <a:spcPts val="0"/>
              </a:spcAft>
              <a:defRPr/>
            </a:pPr>
            <a:r>
              <a:rPr lang="en-US" altLang="zh-CN" sz="3200" b="1" dirty="0">
                <a:latin typeface="华文隶书" panose="02010800040101010101" pitchFamily="2" charset="-122"/>
                <a:ea typeface="华文隶书" panose="02010800040101010101" pitchFamily="2" charset="-122"/>
              </a:rPr>
              <a:t>Ⅳ</a:t>
            </a:r>
            <a:r>
              <a:rPr lang="en-US" altLang="zh-CN" sz="32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a:t>
            </a:r>
            <a:r>
              <a:rPr lang="en-US" altLang="zh-CN" sz="3200" b="1" dirty="0">
                <a:latin typeface="Times New Roman" pitchFamily="18" charset="0"/>
                <a:ea typeface="华文隶书" panose="02010800040101010101" pitchFamily="2" charset="-122"/>
                <a:cs typeface="Times New Roman" pitchFamily="18" charset="0"/>
              </a:rPr>
              <a:t>Assignments</a:t>
            </a:r>
          </a:p>
        </p:txBody>
      </p:sp>
      <p:sp>
        <p:nvSpPr>
          <p:cNvPr id="55298" name="TextBox 3"/>
          <p:cNvSpPr txBox="1">
            <a:spLocks noChangeArrowheads="1"/>
          </p:cNvSpPr>
          <p:nvPr/>
        </p:nvSpPr>
        <p:spPr bwMode="auto">
          <a:xfrm>
            <a:off x="611188" y="1214438"/>
            <a:ext cx="7777162" cy="1954212"/>
          </a:xfrm>
          <a:prstGeom prst="rect">
            <a:avLst/>
          </a:prstGeom>
          <a:noFill/>
          <a:ln w="9525">
            <a:noFill/>
            <a:miter lim="800000"/>
            <a:headEnd/>
            <a:tailEnd/>
          </a:ln>
        </p:spPr>
        <p:txBody>
          <a:bodyPr>
            <a:spAutoFit/>
          </a:bodyPr>
          <a:lstStyle/>
          <a:p>
            <a:pPr>
              <a:lnSpc>
                <a:spcPct val="150000"/>
              </a:lnSpc>
            </a:pPr>
            <a:r>
              <a:rPr lang="en-US" altLang="zh-CN" sz="2800">
                <a:latin typeface="Times New Roman" pitchFamily="18" charset="0"/>
                <a:cs typeface="Times New Roman" pitchFamily="18" charset="0"/>
              </a:rPr>
              <a:t>1.Write an essay of about 150 words on “</a:t>
            </a:r>
            <a:r>
              <a:rPr lang="en-US" altLang="zh-CN" sz="2800" b="1">
                <a:latin typeface="Times New Roman" pitchFamily="18" charset="0"/>
                <a:cs typeface="Times New Roman" pitchFamily="18" charset="0"/>
              </a:rPr>
              <a:t>How the Boy Changed His Idea of School”</a:t>
            </a:r>
            <a:r>
              <a:rPr lang="en-US" altLang="zh-CN" sz="2800">
                <a:latin typeface="Times New Roman" pitchFamily="18" charset="0"/>
                <a:cs typeface="Times New Roman" pitchFamily="18" charset="0"/>
              </a:rPr>
              <a:t>.</a:t>
            </a:r>
          </a:p>
          <a:p>
            <a:pPr>
              <a:lnSpc>
                <a:spcPct val="150000"/>
              </a:lnSpc>
            </a:pPr>
            <a:endParaRPr lang="en-US" altLang="zh-CN" sz="2800">
              <a:latin typeface="Times New Roman" pitchFamily="18" charset="0"/>
              <a:cs typeface="Times New Roman" pitchFamily="18" charset="0"/>
            </a:endParaRPr>
          </a:p>
        </p:txBody>
      </p:sp>
      <p:sp>
        <p:nvSpPr>
          <p:cNvPr id="55299" name="矩形 4"/>
          <p:cNvSpPr>
            <a:spLocks noChangeArrowheads="1"/>
          </p:cNvSpPr>
          <p:nvPr/>
        </p:nvSpPr>
        <p:spPr bwMode="auto">
          <a:xfrm>
            <a:off x="571500" y="2714625"/>
            <a:ext cx="7358063" cy="1384300"/>
          </a:xfrm>
          <a:prstGeom prst="rect">
            <a:avLst/>
          </a:prstGeom>
          <a:noFill/>
          <a:ln w="9525">
            <a:noFill/>
            <a:miter lim="800000"/>
            <a:headEnd/>
            <a:tailEnd/>
          </a:ln>
        </p:spPr>
        <p:txBody>
          <a:bodyPr>
            <a:spAutoFit/>
          </a:bodyPr>
          <a:lstStyle/>
          <a:p>
            <a:pPr algn="just">
              <a:lnSpc>
                <a:spcPct val="150000"/>
              </a:lnSpc>
            </a:pPr>
            <a:r>
              <a:rPr lang="en-US" altLang="zh-CN" sz="2800">
                <a:latin typeface="Times New Roman" pitchFamily="18" charset="0"/>
                <a:cs typeface="Times New Roman" pitchFamily="18" charset="0"/>
              </a:rPr>
              <a:t>2.Watch  the video titled</a:t>
            </a:r>
            <a:r>
              <a:rPr lang="en-US" altLang="zh-CN" sz="2800" b="1">
                <a:latin typeface="Times New Roman" pitchFamily="18" charset="0"/>
                <a:cs typeface="Times New Roman" pitchFamily="18" charset="0"/>
              </a:rPr>
              <a:t> U</a:t>
            </a:r>
            <a:r>
              <a:rPr lang="en-US" altLang="zh-CN" sz="2800" b="1" i="1">
                <a:latin typeface="Times New Roman" pitchFamily="18" charset="0"/>
                <a:cs typeface="Times New Roman" pitchFamily="18" charset="0"/>
              </a:rPr>
              <a:t>niversity </a:t>
            </a:r>
            <a:r>
              <a:rPr lang="en-US" altLang="zh-CN" sz="2800" b="1">
                <a:latin typeface="Times New Roman" pitchFamily="18" charset="0"/>
                <a:cs typeface="Times New Roman" pitchFamily="18" charset="0"/>
              </a:rPr>
              <a:t>L</a:t>
            </a:r>
            <a:r>
              <a:rPr lang="en-US" altLang="zh-CN" sz="2800" b="1" i="1">
                <a:latin typeface="Times New Roman" pitchFamily="18" charset="0"/>
                <a:cs typeface="Times New Roman" pitchFamily="18" charset="0"/>
              </a:rPr>
              <a:t>ife </a:t>
            </a:r>
            <a:r>
              <a:rPr lang="en-US" altLang="zh-CN" sz="2800">
                <a:latin typeface="Times New Roman" pitchFamily="18" charset="0"/>
                <a:cs typeface="Times New Roman" pitchFamily="18" charset="0"/>
              </a:rPr>
              <a:t>from</a:t>
            </a:r>
            <a:r>
              <a:rPr lang="en-US" altLang="zh-CN" sz="2800" b="1">
                <a:latin typeface="Times New Roman" pitchFamily="18" charset="0"/>
                <a:cs typeface="Times New Roman" pitchFamily="18" charset="0"/>
              </a:rPr>
              <a:t> TED</a:t>
            </a:r>
            <a:r>
              <a:rPr lang="en-US" altLang="zh-CN" sz="2800">
                <a:latin typeface="Times New Roman" pitchFamily="18" charset="0"/>
                <a:cs typeface="Times New Roman" pitchFamily="18" charset="0"/>
              </a:rPr>
              <a:t>. </a:t>
            </a:r>
          </a:p>
        </p:txBody>
      </p:sp>
    </p:spTree>
  </p:cSld>
  <p:clrMapOvr>
    <a:masterClrMapping/>
  </p:clrMapOvr>
  <p:transition spd="slow">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28938" y="1563688"/>
            <a:ext cx="5414962" cy="1108075"/>
          </a:xfrm>
          <a:prstGeom prst="rect">
            <a:avLst/>
          </a:prstGeom>
          <a:noFill/>
          <a:ln>
            <a:noFill/>
          </a:ln>
        </p:spPr>
        <p:txBody>
          <a:bodyPr lIns="0" tIns="0" rIns="0" bIns="0">
            <a:spAutoFit/>
          </a:bodyPr>
          <a:lstStyle/>
          <a:p>
            <a:pPr fontAlgn="auto">
              <a:spcBef>
                <a:spcPts val="0"/>
              </a:spcBef>
              <a:spcAft>
                <a:spcPts val="0"/>
              </a:spcAft>
              <a:defRPr/>
            </a:pPr>
            <a:r>
              <a:rPr lang="en-US" altLang="zh-CN" sz="7200" b="1"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Times New Roman" panose="02020603050405020304" pitchFamily="18" charset="0"/>
              </a:rPr>
              <a:t>Thanks</a:t>
            </a:r>
            <a:r>
              <a:rPr lang="zh-CN" altLang="en-US" sz="7200" b="1" dirty="0">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cs typeface="Times New Roman" panose="02020603050405020304" pitchFamily="18" charset="0"/>
              </a:rPr>
              <a:t>！</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ppt_w</p:attrName>
                                        </p:attrNameLst>
                                      </p:cBhvr>
                                      <p:tavLst>
                                        <p:tav tm="0">
                                          <p:val>
                                            <p:strVal val="(6*min(max(#ppt_w*#ppt_h,.3),1)-7.4)/-.7*#ppt_w"/>
                                          </p:val>
                                        </p:tav>
                                        <p:tav tm="100000">
                                          <p:val>
                                            <p:strVal val="#ppt_w"/>
                                          </p:val>
                                        </p:tav>
                                      </p:tavLst>
                                    </p:anim>
                                    <p:anim calcmode="lin" valueType="num">
                                      <p:cBhvr>
                                        <p:cTn id="8" dur="1500" fill="hold"/>
                                        <p:tgtEl>
                                          <p:spTgt spid="5"/>
                                        </p:tgtEl>
                                        <p:attrNameLst>
                                          <p:attrName>ppt_h</p:attrName>
                                        </p:attrNameLst>
                                      </p:cBhvr>
                                      <p:tavLst>
                                        <p:tav tm="0">
                                          <p:val>
                                            <p:strVal val="(6*min(max(#ppt_w*#ppt_h,.3),1)-7.4)/-.7*#ppt_h"/>
                                          </p:val>
                                        </p:tav>
                                        <p:tav tm="100000">
                                          <p:val>
                                            <p:strVal val="#ppt_h"/>
                                          </p:val>
                                        </p:tav>
                                      </p:tavLst>
                                    </p:anim>
                                    <p:anim calcmode="lin" valueType="num">
                                      <p:cBhvr>
                                        <p:cTn id="9" dur="1500" fill="hold"/>
                                        <p:tgtEl>
                                          <p:spTgt spid="5"/>
                                        </p:tgtEl>
                                        <p:attrNameLst>
                                          <p:attrName>ppt_x</p:attrName>
                                        </p:attrNameLst>
                                      </p:cBhvr>
                                      <p:tavLst>
                                        <p:tav tm="0">
                                          <p:val>
                                            <p:fltVal val="0.5"/>
                                          </p:val>
                                        </p:tav>
                                        <p:tav tm="100000">
                                          <p:val>
                                            <p:strVal val="#ppt_x"/>
                                          </p:val>
                                        </p:tav>
                                      </p:tavLst>
                                    </p:anim>
                                    <p:anim calcmode="lin" valueType="num">
                                      <p:cBhvr>
                                        <p:cTn id="10" dur="15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主题​​">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43F319">
            <a:alpha val="41000"/>
          </a:srgbClr>
        </a:solidFill>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2200" b="1" dirty="0" smtClean="0">
            <a:solidFill>
              <a:srgbClr val="F8F8F8"/>
            </a:solidFill>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2395</TotalTime>
  <Words>878</Words>
  <Application>Microsoft Office PowerPoint</Application>
  <PresentationFormat>On-screen Show (16:9)</PresentationFormat>
  <Paragraphs>144</Paragraphs>
  <Slides>27</Slides>
  <Notes>16</Notes>
  <HiddenSlides>0</HiddenSlides>
  <MMClips>0</MMClips>
  <ScaleCrop>false</ScaleCrop>
  <HeadingPairs>
    <vt:vector size="6" baseType="variant">
      <vt:variant>
        <vt:lpstr>已用的字体</vt:lpstr>
      </vt:variant>
      <vt:variant>
        <vt:i4>11</vt:i4>
      </vt:variant>
      <vt:variant>
        <vt:lpstr>演示文稿设计模板</vt:lpstr>
      </vt:variant>
      <vt:variant>
        <vt:i4>4</vt:i4>
      </vt:variant>
      <vt:variant>
        <vt:lpstr>幻灯片标题</vt:lpstr>
      </vt:variant>
      <vt:variant>
        <vt:i4>27</vt:i4>
      </vt:variant>
    </vt:vector>
  </HeadingPairs>
  <TitlesOfParts>
    <vt:vector size="42" baseType="lpstr">
      <vt:lpstr>Arial</vt:lpstr>
      <vt:lpstr>宋体</vt:lpstr>
      <vt:lpstr>Calibri</vt:lpstr>
      <vt:lpstr>FrankRuehl</vt:lpstr>
      <vt:lpstr>Adobe Gothic Std B</vt:lpstr>
      <vt:lpstr>华文隶书</vt:lpstr>
      <vt:lpstr>Times New Roman</vt:lpstr>
      <vt:lpstr>华文新魏</vt:lpstr>
      <vt:lpstr>Verdana</vt:lpstr>
      <vt:lpstr>Wingdings</vt:lpstr>
      <vt:lpstr>微软雅黑</vt:lpstr>
      <vt:lpstr>Office 主题​​</vt:lpstr>
      <vt:lpstr>Office 主题​​</vt:lpstr>
      <vt:lpstr>Office 主题​​</vt:lpstr>
      <vt:lpstr>Office 主题​​</vt:lpstr>
      <vt:lpstr>幻灯片 1</vt:lpstr>
      <vt:lpstr>幻灯片 2</vt:lpstr>
      <vt:lpstr>幻灯片 3</vt:lpstr>
      <vt:lpstr>幻灯片 4</vt:lpstr>
      <vt:lpstr>幻灯片 5</vt:lpstr>
      <vt:lpstr>Naguib Mahfouz    1911-2006</vt:lpstr>
      <vt:lpstr>His Works</vt:lpstr>
      <vt:lpstr>His Influence</vt:lpstr>
      <vt:lpstr>Underlying Implications</vt:lpstr>
      <vt:lpstr>Allegory </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Yangtze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Stilwell Joseph</dc:creator>
  <cp:lastModifiedBy>Guest</cp:lastModifiedBy>
  <cp:revision>817</cp:revision>
  <dcterms:created xsi:type="dcterms:W3CDTF">2014-03-26T14:37:33Z</dcterms:created>
  <dcterms:modified xsi:type="dcterms:W3CDTF">2014-12-13T09:21:40Z</dcterms:modified>
</cp:coreProperties>
</file>